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2" r:id="rId1"/>
  </p:sldMasterIdLst>
  <p:handoutMasterIdLst>
    <p:handoutMasterId r:id="rId22"/>
  </p:handoutMasterIdLst>
  <p:sldIdLst>
    <p:sldId id="280" r:id="rId2"/>
    <p:sldId id="258" r:id="rId3"/>
    <p:sldId id="257" r:id="rId4"/>
    <p:sldId id="266" r:id="rId5"/>
    <p:sldId id="273" r:id="rId6"/>
    <p:sldId id="262" r:id="rId7"/>
    <p:sldId id="282" r:id="rId8"/>
    <p:sldId id="264" r:id="rId9"/>
    <p:sldId id="263" r:id="rId10"/>
    <p:sldId id="277" r:id="rId11"/>
    <p:sldId id="270" r:id="rId12"/>
    <p:sldId id="285" r:id="rId13"/>
    <p:sldId id="286" r:id="rId14"/>
    <p:sldId id="274" r:id="rId15"/>
    <p:sldId id="272" r:id="rId16"/>
    <p:sldId id="288" r:id="rId17"/>
    <p:sldId id="278" r:id="rId18"/>
    <p:sldId id="268" r:id="rId19"/>
    <p:sldId id="284" r:id="rId20"/>
    <p:sldId id="275"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ck, Jason" initials="KJ" lastIdx="1" clrIdx="0">
    <p:extLst>
      <p:ext uri="{19B8F6BF-5375-455C-9EA6-DF929625EA0E}">
        <p15:presenceInfo xmlns:p15="http://schemas.microsoft.com/office/powerpoint/2012/main" userId="S-1-5-21-3111567719-3245093195-3929471321-74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0" autoAdjust="0"/>
    <p:restoredTop sz="94667" autoAdjust="0"/>
  </p:normalViewPr>
  <p:slideViewPr>
    <p:cSldViewPr>
      <p:cViewPr varScale="1">
        <p:scale>
          <a:sx n="70" d="100"/>
          <a:sy n="70" d="100"/>
        </p:scale>
        <p:origin x="1356" y="48"/>
      </p:cViewPr>
      <p:guideLst>
        <p:guide orient="horz" pos="2160"/>
        <p:guide pos="2880"/>
      </p:guideLst>
    </p:cSldViewPr>
  </p:slideViewPr>
  <p:outlineViewPr>
    <p:cViewPr>
      <p:scale>
        <a:sx n="33" d="100"/>
        <a:sy n="33" d="100"/>
      </p:scale>
      <p:origin x="0" y="164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B2506371-AAAA-434E-AB58-C100F49248B3}" type="datetimeFigureOut">
              <a:rPr lang="en-US" smtClean="0"/>
              <a:pPr/>
              <a:t>9/1/2015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BF79C241-D83B-4319-80CD-B2DB4326DF22}" type="slidenum">
              <a:rPr lang="en-US" smtClean="0"/>
              <a:pPr/>
              <a:t>‹#›</a:t>
            </a:fld>
            <a:endParaRPr lang="en-US"/>
          </a:p>
        </p:txBody>
      </p:sp>
    </p:spTree>
    <p:extLst>
      <p:ext uri="{BB962C8B-B14F-4D97-AF65-F5344CB8AC3E}">
        <p14:creationId xmlns:p14="http://schemas.microsoft.com/office/powerpoint/2010/main" val="39318246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A24A0E1-9D33-44B6-B5B6-647961E2AF73}" type="datetimeFigureOut">
              <a:rPr lang="en-US" smtClean="0"/>
              <a:pPr/>
              <a:t>9/1/2015</a:t>
            </a:fld>
            <a:endParaRPr lang="en-US" dirty="0"/>
          </a:p>
        </p:txBody>
      </p:sp>
      <p:sp>
        <p:nvSpPr>
          <p:cNvPr id="16" name="Slide Number Placeholder 15"/>
          <p:cNvSpPr>
            <a:spLocks noGrp="1"/>
          </p:cNvSpPr>
          <p:nvPr>
            <p:ph type="sldNum" sz="quarter" idx="11"/>
          </p:nvPr>
        </p:nvSpPr>
        <p:spPr/>
        <p:txBody>
          <a:bodyPr/>
          <a:lstStyle/>
          <a:p>
            <a:fld id="{0481BFF2-533C-4D4C-BC36-BF00D32C19DA}"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24A0E1-9D33-44B6-B5B6-647961E2AF73}"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81BFF2-533C-4D4C-BC36-BF00D32C19D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24A0E1-9D33-44B6-B5B6-647961E2AF73}"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81BFF2-533C-4D4C-BC36-BF00D32C19D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A24A0E1-9D33-44B6-B5B6-647961E2AF73}" type="datetimeFigureOut">
              <a:rPr lang="en-US" smtClean="0"/>
              <a:pPr/>
              <a:t>9/1/2015</a:t>
            </a:fld>
            <a:endParaRPr lang="en-US" dirty="0"/>
          </a:p>
        </p:txBody>
      </p:sp>
      <p:sp>
        <p:nvSpPr>
          <p:cNvPr id="15" name="Slide Number Placeholder 14"/>
          <p:cNvSpPr>
            <a:spLocks noGrp="1"/>
          </p:cNvSpPr>
          <p:nvPr>
            <p:ph type="sldNum" sz="quarter" idx="15"/>
          </p:nvPr>
        </p:nvSpPr>
        <p:spPr/>
        <p:txBody>
          <a:bodyPr/>
          <a:lstStyle>
            <a:lvl1pPr algn="ctr">
              <a:defRPr/>
            </a:lvl1pPr>
          </a:lstStyle>
          <a:p>
            <a:fld id="{0481BFF2-533C-4D4C-BC36-BF00D32C19DA}"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A24A0E1-9D33-44B6-B5B6-647961E2AF73}" type="datetimeFigureOut">
              <a:rPr lang="en-US" smtClean="0"/>
              <a:pPr/>
              <a:t>9/1/2015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81BFF2-533C-4D4C-BC36-BF00D32C19DA}"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24A0E1-9D33-44B6-B5B6-647961E2AF73}" type="datetimeFigureOut">
              <a:rPr lang="en-US" smtClean="0"/>
              <a:pPr/>
              <a:t>9/1/2015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81BFF2-533C-4D4C-BC36-BF00D32C19DA}"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481BFF2-533C-4D4C-BC36-BF00D32C19DA}"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6A24A0E1-9D33-44B6-B5B6-647961E2AF73}" type="datetimeFigureOut">
              <a:rPr lang="en-US" smtClean="0"/>
              <a:pPr/>
              <a:t>9/1/2015</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24A0E1-9D33-44B6-B5B6-647961E2AF73}" type="datetimeFigureOut">
              <a:rPr lang="en-US" smtClean="0"/>
              <a:pPr/>
              <a:t>9/1/2015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81BFF2-533C-4D4C-BC36-BF00D32C19DA}"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4A0E1-9D33-44B6-B5B6-647961E2AF73}" type="datetimeFigureOut">
              <a:rPr lang="en-US" smtClean="0"/>
              <a:pPr/>
              <a:t>9/1/2015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81BFF2-533C-4D4C-BC36-BF00D32C19D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A24A0E1-9D33-44B6-B5B6-647961E2AF73}" type="datetimeFigureOut">
              <a:rPr lang="en-US" smtClean="0"/>
              <a:pPr/>
              <a:t>9/1/2015</a:t>
            </a:fld>
            <a:endParaRPr lang="en-US" dirty="0"/>
          </a:p>
        </p:txBody>
      </p:sp>
      <p:sp>
        <p:nvSpPr>
          <p:cNvPr id="9" name="Slide Number Placeholder 8"/>
          <p:cNvSpPr>
            <a:spLocks noGrp="1"/>
          </p:cNvSpPr>
          <p:nvPr>
            <p:ph type="sldNum" sz="quarter" idx="15"/>
          </p:nvPr>
        </p:nvSpPr>
        <p:spPr/>
        <p:txBody>
          <a:bodyPr/>
          <a:lstStyle/>
          <a:p>
            <a:fld id="{0481BFF2-533C-4D4C-BC36-BF00D32C19DA}"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A24A0E1-9D33-44B6-B5B6-647961E2AF73}" type="datetimeFigureOut">
              <a:rPr lang="en-US" smtClean="0"/>
              <a:pPr/>
              <a:t>9/1/2015</a:t>
            </a:fld>
            <a:endParaRPr lang="en-US" dirty="0"/>
          </a:p>
        </p:txBody>
      </p:sp>
      <p:sp>
        <p:nvSpPr>
          <p:cNvPr id="9" name="Slide Number Placeholder 8"/>
          <p:cNvSpPr>
            <a:spLocks noGrp="1"/>
          </p:cNvSpPr>
          <p:nvPr>
            <p:ph type="sldNum" sz="quarter" idx="11"/>
          </p:nvPr>
        </p:nvSpPr>
        <p:spPr/>
        <p:txBody>
          <a:bodyPr/>
          <a:lstStyle/>
          <a:p>
            <a:fld id="{0481BFF2-533C-4D4C-BC36-BF00D32C19DA}"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A24A0E1-9D33-44B6-B5B6-647961E2AF73}" type="datetimeFigureOut">
              <a:rPr lang="en-US" smtClean="0"/>
              <a:pPr/>
              <a:t>9/1/2015</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481BFF2-533C-4D4C-BC36-BF00D32C19DA}"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oswego.org/ocsd-web/games/Mathmagician/cathymath.html" TargetMode="External"/><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hyperlink" Target="http://www.reading.ecb.org/" TargetMode="External"/><Relationship Id="rId2" Type="http://schemas.openxmlformats.org/officeDocument/2006/relationships/hyperlink" Target="http://www.studyisland.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akeanimpactinclass.weebly.com/" TargetMode="External"/><Relationship Id="rId2" Type="http://schemas.openxmlformats.org/officeDocument/2006/relationships/hyperlink" Target="mailto:jkoback@boyertownasd.org" TargetMode="Externa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24.wmf"/><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www.youtube.com/watch?v=iGuT9-_Y5J4" TargetMode="Externa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www.booksource.com/"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www.storybird.com/"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www.frontrowed.com/" TargetMode="Externa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7467600" cy="4873752"/>
          </a:xfrm>
        </p:spPr>
        <p:txBody>
          <a:bodyPr>
            <a:normAutofit/>
          </a:bodyPr>
          <a:lstStyle/>
          <a:p>
            <a:r>
              <a:rPr lang="en-US" sz="2800" dirty="0" smtClean="0">
                <a:latin typeface="Comic Sans MS" pitchFamily="66" charset="0"/>
              </a:rPr>
              <a:t>Thank you for “MAKING AN IMPACT”    in your child’s education!</a:t>
            </a:r>
          </a:p>
          <a:p>
            <a:pPr>
              <a:lnSpc>
                <a:spcPct val="80000"/>
              </a:lnSpc>
            </a:pPr>
            <a:r>
              <a:rPr lang="en-US" sz="2800" dirty="0" smtClean="0">
                <a:latin typeface="Comic Sans MS" pitchFamily="66" charset="0"/>
              </a:rPr>
              <a:t>We will begin in a few minutes!</a:t>
            </a:r>
          </a:p>
          <a:p>
            <a:pPr>
              <a:lnSpc>
                <a:spcPct val="80000"/>
              </a:lnSpc>
            </a:pPr>
            <a:r>
              <a:rPr lang="en-US" sz="2800" dirty="0" smtClean="0">
                <a:latin typeface="Comic Sans MS" pitchFamily="66" charset="0"/>
              </a:rPr>
              <a:t>While you wait….</a:t>
            </a:r>
          </a:p>
          <a:p>
            <a:pPr>
              <a:lnSpc>
                <a:spcPct val="80000"/>
              </a:lnSpc>
            </a:pPr>
            <a:endParaRPr lang="en-US" sz="2800" dirty="0" smtClean="0">
              <a:latin typeface="Comic Sans MS" pitchFamily="66" charset="0"/>
            </a:endParaRPr>
          </a:p>
          <a:p>
            <a:pPr>
              <a:buNone/>
            </a:pPr>
            <a:endParaRPr lang="en-US" sz="2400" dirty="0"/>
          </a:p>
        </p:txBody>
      </p:sp>
      <p:sp>
        <p:nvSpPr>
          <p:cNvPr id="2" name="Title 1"/>
          <p:cNvSpPr>
            <a:spLocks noGrp="1"/>
          </p:cNvSpPr>
          <p:nvPr>
            <p:ph type="title"/>
          </p:nvPr>
        </p:nvSpPr>
        <p:spPr>
          <a:xfrm>
            <a:off x="152400" y="152400"/>
            <a:ext cx="8991600" cy="1219200"/>
          </a:xfrm>
        </p:spPr>
        <p:txBody>
          <a:bodyPr>
            <a:noAutofit/>
          </a:bodyPr>
          <a:lstStyle/>
          <a:p>
            <a:pPr algn="ctr"/>
            <a:r>
              <a:rPr lang="en-US" sz="5400" dirty="0" smtClean="0">
                <a:latin typeface="Comic Sans MS" pitchFamily="66" charset="0"/>
              </a:rPr>
              <a:t>Welcome to Parents’ Night!</a:t>
            </a:r>
            <a:endParaRPr lang="en-US" sz="5400" dirty="0">
              <a:latin typeface="Comic Sans MS" pitchFamily="66" charset="0"/>
            </a:endParaRPr>
          </a:p>
        </p:txBody>
      </p:sp>
      <p:pic>
        <p:nvPicPr>
          <p:cNvPr id="19460" name="Picture 4" descr="http://school.discoveryeducation.com/clipart/images/school4c.gif"/>
          <p:cNvPicPr>
            <a:picLocks noChangeAspect="1" noChangeArrowheads="1"/>
          </p:cNvPicPr>
          <p:nvPr/>
        </p:nvPicPr>
        <p:blipFill>
          <a:blip r:embed="rId2" cstate="print"/>
          <a:srcRect/>
          <a:stretch>
            <a:fillRect/>
          </a:stretch>
        </p:blipFill>
        <p:spPr bwMode="auto">
          <a:xfrm>
            <a:off x="381000" y="4114419"/>
            <a:ext cx="2348368" cy="1645372"/>
          </a:xfrm>
          <a:prstGeom prst="rect">
            <a:avLst/>
          </a:prstGeom>
          <a:noFill/>
        </p:spPr>
      </p:pic>
      <p:sp>
        <p:nvSpPr>
          <p:cNvPr id="6" name="Rectangle 5"/>
          <p:cNvSpPr/>
          <p:nvPr/>
        </p:nvSpPr>
        <p:spPr>
          <a:xfrm>
            <a:off x="2895600" y="4013775"/>
            <a:ext cx="6019800" cy="184665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en-US" sz="1900" dirty="0" smtClean="0">
              <a:latin typeface="Comic Sans MS" pitchFamily="66" charset="0"/>
            </a:endParaRPr>
          </a:p>
          <a:p>
            <a:pPr marL="342900" indent="-342900">
              <a:buFont typeface="Arial" panose="020B0604020202020204" pitchFamily="34" charset="0"/>
              <a:buChar char="•"/>
            </a:pPr>
            <a:r>
              <a:rPr lang="en-US" sz="1900" dirty="0" smtClean="0">
                <a:solidFill>
                  <a:schemeClr val="accent2">
                    <a:lumMod val="75000"/>
                  </a:schemeClr>
                </a:solidFill>
                <a:latin typeface="Comic Sans MS" pitchFamily="66" charset="0"/>
              </a:rPr>
              <a:t>Please </a:t>
            </a:r>
            <a:r>
              <a:rPr lang="en-US" sz="1900" dirty="0" smtClean="0">
                <a:solidFill>
                  <a:schemeClr val="accent2">
                    <a:lumMod val="75000"/>
                  </a:schemeClr>
                </a:solidFill>
                <a:latin typeface="Comic Sans MS" pitchFamily="66" charset="0"/>
              </a:rPr>
              <a:t>sign-up for a conference </a:t>
            </a:r>
            <a:r>
              <a:rPr lang="en-US" sz="1900" dirty="0" smtClean="0">
                <a:solidFill>
                  <a:schemeClr val="accent2">
                    <a:lumMod val="75000"/>
                  </a:schemeClr>
                </a:solidFill>
                <a:latin typeface="Comic Sans MS" pitchFamily="66" charset="0"/>
              </a:rPr>
              <a:t>time/date</a:t>
            </a:r>
          </a:p>
          <a:p>
            <a:pPr marL="342900" indent="-342900">
              <a:buFont typeface="Arial" panose="020B0604020202020204" pitchFamily="34" charset="0"/>
              <a:buChar char="•"/>
            </a:pPr>
            <a:r>
              <a:rPr lang="en-US" sz="1900" dirty="0" smtClean="0">
                <a:latin typeface="Comic Sans MS" pitchFamily="66" charset="0"/>
              </a:rPr>
              <a:t>Please </a:t>
            </a:r>
            <a:r>
              <a:rPr lang="en-US" sz="1900" dirty="0" smtClean="0">
                <a:latin typeface="Comic Sans MS" pitchFamily="66" charset="0"/>
              </a:rPr>
              <a:t>locate your child’s desk and welcome </a:t>
            </a:r>
            <a:r>
              <a:rPr lang="en-US" sz="1900" dirty="0" smtClean="0">
                <a:latin typeface="Comic Sans MS" pitchFamily="66" charset="0"/>
              </a:rPr>
              <a:t>letter</a:t>
            </a:r>
          </a:p>
          <a:p>
            <a:pPr marL="342900" indent="-342900">
              <a:buFont typeface="Arial" panose="020B0604020202020204" pitchFamily="34" charset="0"/>
              <a:buChar char="•"/>
            </a:pPr>
            <a:r>
              <a:rPr lang="en-US" sz="1900" dirty="0" smtClean="0">
                <a:solidFill>
                  <a:schemeClr val="accent2">
                    <a:lumMod val="75000"/>
                  </a:schemeClr>
                </a:solidFill>
                <a:latin typeface="Comic Sans MS" pitchFamily="66" charset="0"/>
              </a:rPr>
              <a:t>FYI…Tonight’s slideshow is posted on our classroom website</a:t>
            </a:r>
            <a:endParaRPr lang="en-US" sz="1900" dirty="0">
              <a:solidFill>
                <a:schemeClr val="accent2">
                  <a:lumMod val="75000"/>
                </a:schemeClr>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2117" y="1630680"/>
            <a:ext cx="5102352" cy="3962400"/>
          </a:xfrm>
        </p:spPr>
        <p:style>
          <a:lnRef idx="2">
            <a:schemeClr val="accent2"/>
          </a:lnRef>
          <a:fillRef idx="1">
            <a:schemeClr val="lt1"/>
          </a:fillRef>
          <a:effectRef idx="0">
            <a:schemeClr val="accent2"/>
          </a:effectRef>
          <a:fontRef idx="minor">
            <a:schemeClr val="dk1"/>
          </a:fontRef>
        </p:style>
        <p:txBody>
          <a:bodyPr/>
          <a:lstStyle/>
          <a:p>
            <a:pPr algn="ctr">
              <a:buNone/>
            </a:pPr>
            <a:endParaRPr lang="en-US" dirty="0" smtClean="0"/>
          </a:p>
          <a:p>
            <a:pPr algn="ctr"/>
            <a:r>
              <a:rPr lang="en-US" dirty="0" smtClean="0"/>
              <a:t>History &amp; Geography</a:t>
            </a:r>
          </a:p>
          <a:p>
            <a:pPr algn="ctr">
              <a:buNone/>
            </a:pPr>
            <a:endParaRPr lang="en-US" dirty="0" smtClean="0"/>
          </a:p>
          <a:p>
            <a:pPr algn="ctr">
              <a:buNone/>
            </a:pPr>
            <a:endParaRPr lang="en-US" dirty="0" smtClean="0"/>
          </a:p>
          <a:p>
            <a:pPr algn="ctr">
              <a:buNone/>
            </a:pPr>
            <a:endParaRPr lang="en-US" dirty="0" smtClean="0"/>
          </a:p>
          <a:p>
            <a:pPr algn="ctr"/>
            <a:r>
              <a:rPr lang="en-US" dirty="0" smtClean="0"/>
              <a:t>Civics, Government, &amp; Economics</a:t>
            </a:r>
            <a:endParaRPr lang="en-US" dirty="0"/>
          </a:p>
        </p:txBody>
      </p:sp>
      <p:sp>
        <p:nvSpPr>
          <p:cNvPr id="2" name="Title 1"/>
          <p:cNvSpPr>
            <a:spLocks noGrp="1"/>
          </p:cNvSpPr>
          <p:nvPr>
            <p:ph type="title"/>
          </p:nvPr>
        </p:nvSpPr>
        <p:spPr/>
        <p:txBody>
          <a:bodyPr/>
          <a:lstStyle/>
          <a:p>
            <a:pPr algn="ctr"/>
            <a:r>
              <a:rPr lang="en-US" dirty="0" smtClean="0"/>
              <a:t>Social Studies Curriculum</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52400" y="304800"/>
            <a:ext cx="622913" cy="621810"/>
          </a:xfrm>
          <a:prstGeom prst="rect">
            <a:avLst/>
          </a:prstGeom>
          <a:noFill/>
          <a:ln w="9525">
            <a:noFill/>
            <a:miter lim="800000"/>
            <a:headEnd/>
            <a:tailEnd/>
          </a:ln>
          <a:effectLst/>
        </p:spPr>
      </p:pic>
      <p:pic>
        <p:nvPicPr>
          <p:cNvPr id="5" name="Picture 4"/>
          <p:cNvPicPr>
            <a:picLocks noChangeAspect="1" noChangeArrowheads="1"/>
          </p:cNvPicPr>
          <p:nvPr/>
        </p:nvPicPr>
        <p:blipFill>
          <a:blip r:embed="rId2" cstate="print"/>
          <a:srcRect/>
          <a:stretch>
            <a:fillRect/>
          </a:stretch>
        </p:blipFill>
        <p:spPr bwMode="auto">
          <a:xfrm>
            <a:off x="8229600" y="304800"/>
            <a:ext cx="622913" cy="62181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rot="390231">
            <a:off x="5735465" y="1514446"/>
            <a:ext cx="2078006" cy="2078006"/>
          </a:xfrm>
          <a:prstGeom prst="rect">
            <a:avLst/>
          </a:prstGeom>
          <a:ln>
            <a:noFill/>
          </a:ln>
          <a:effectLst>
            <a:outerShdw blurRad="292100" dist="139700" dir="2700000" algn="tl" rotWithShape="0">
              <a:srgbClr val="333333">
                <a:alpha val="65000"/>
              </a:srgbClr>
            </a:outerShdw>
          </a:effectLst>
        </p:spPr>
      </p:pic>
      <p:pic>
        <p:nvPicPr>
          <p:cNvPr id="2050" name="Picture 2" descr="C:\Users\kradzai\AppData\Local\Microsoft\Windows\Temporary Internet Files\Content.IE5\1UZKK2T9\MPj04387790000[1].jpg"/>
          <p:cNvPicPr>
            <a:picLocks noChangeAspect="1" noChangeArrowheads="1"/>
          </p:cNvPicPr>
          <p:nvPr/>
        </p:nvPicPr>
        <p:blipFill>
          <a:blip r:embed="rId4" cstate="print"/>
          <a:srcRect/>
          <a:stretch>
            <a:fillRect/>
          </a:stretch>
        </p:blipFill>
        <p:spPr bwMode="auto">
          <a:xfrm>
            <a:off x="6362283" y="3605056"/>
            <a:ext cx="2133600" cy="1778000"/>
          </a:xfrm>
          <a:prstGeom prst="rect">
            <a:avLst/>
          </a:prstGeom>
          <a:noFill/>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6397752" cy="3733800"/>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buNone/>
            </a:pPr>
            <a:r>
              <a:rPr lang="en-US" dirty="0" smtClean="0"/>
              <a:t>It’s a collection!!!</a:t>
            </a:r>
          </a:p>
          <a:p>
            <a:r>
              <a:rPr lang="en-US" dirty="0" smtClean="0"/>
              <a:t>In Class Assignments (Engagement)</a:t>
            </a:r>
          </a:p>
          <a:p>
            <a:r>
              <a:rPr lang="en-US" dirty="0" smtClean="0"/>
              <a:t>Small Group Conferring</a:t>
            </a:r>
          </a:p>
          <a:p>
            <a:r>
              <a:rPr lang="en-US" dirty="0" smtClean="0"/>
              <a:t>Writing Journals/Pieces</a:t>
            </a:r>
          </a:p>
          <a:p>
            <a:r>
              <a:rPr lang="en-US" dirty="0" smtClean="0"/>
              <a:t>Reading &amp; Math District Benchmarks</a:t>
            </a:r>
          </a:p>
          <a:p>
            <a:pPr marL="0" indent="0">
              <a:buNone/>
            </a:pPr>
            <a:r>
              <a:rPr lang="en-US" dirty="0" smtClean="0"/>
              <a:t>(F&amp;P, 4-Sight, Comprehensive)</a:t>
            </a:r>
          </a:p>
          <a:p>
            <a:r>
              <a:rPr lang="en-US" dirty="0" smtClean="0"/>
              <a:t>Formative Assessments (Exit Tickets)</a:t>
            </a:r>
          </a:p>
          <a:p>
            <a:r>
              <a:rPr lang="en-US" dirty="0" smtClean="0"/>
              <a:t>Summative Assessments</a:t>
            </a:r>
          </a:p>
        </p:txBody>
      </p:sp>
      <p:sp>
        <p:nvSpPr>
          <p:cNvPr id="2" name="Title 1"/>
          <p:cNvSpPr>
            <a:spLocks noGrp="1"/>
          </p:cNvSpPr>
          <p:nvPr>
            <p:ph type="title"/>
          </p:nvPr>
        </p:nvSpPr>
        <p:spPr/>
        <p:txBody>
          <a:bodyPr/>
          <a:lstStyle/>
          <a:p>
            <a:pPr algn="ctr"/>
            <a:r>
              <a:rPr lang="en-US" dirty="0" smtClean="0"/>
              <a:t>Assessment Evidence</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rot="805805">
            <a:off x="6642119" y="3924882"/>
            <a:ext cx="1838325" cy="16383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noChangeArrowheads="1"/>
          </p:cNvPicPr>
          <p:nvPr/>
        </p:nvPicPr>
        <p:blipFill>
          <a:blip r:embed="rId3" cstate="print"/>
          <a:srcRect/>
          <a:stretch>
            <a:fillRect/>
          </a:stretch>
        </p:blipFill>
        <p:spPr bwMode="auto">
          <a:xfrm>
            <a:off x="152400" y="304800"/>
            <a:ext cx="622913" cy="621810"/>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srcRect/>
          <a:stretch>
            <a:fillRect/>
          </a:stretch>
        </p:blipFill>
        <p:spPr bwMode="auto">
          <a:xfrm>
            <a:off x="8229600" y="304800"/>
            <a:ext cx="622913" cy="62181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rot="539241">
            <a:off x="6735309" y="2021098"/>
            <a:ext cx="1828800" cy="17145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cstate="print"/>
          <a:srcRect/>
          <a:stretch>
            <a:fillRect/>
          </a:stretch>
        </p:blipFill>
        <p:spPr bwMode="auto">
          <a:xfrm>
            <a:off x="5410200" y="4724400"/>
            <a:ext cx="1362075" cy="1819275"/>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All daily activities are focused on Common Core Standards.  These standards are broken down into many learning targets.  Students are assessed daily on their progress towards demonstrating proficiency  of these learning targets.  </a:t>
            </a:r>
          </a:p>
          <a:p>
            <a:r>
              <a:rPr lang="en-US" dirty="0" smtClean="0"/>
              <a:t>Progress is reported to you formally 4 times a year. Students can receive:</a:t>
            </a:r>
          </a:p>
          <a:p>
            <a:pPr lvl="2"/>
            <a:r>
              <a:rPr lang="en-US" dirty="0" smtClean="0"/>
              <a:t>4 = Demonstrates mastery of the learning target/standard</a:t>
            </a:r>
          </a:p>
          <a:p>
            <a:pPr lvl="2"/>
            <a:r>
              <a:rPr lang="en-US" dirty="0" smtClean="0"/>
              <a:t>3 = Proficiency demonstration of the learning target/standard</a:t>
            </a:r>
          </a:p>
          <a:p>
            <a:pPr lvl="2"/>
            <a:r>
              <a:rPr lang="en-US" dirty="0" smtClean="0"/>
              <a:t>2/1 = Not yet demonstrating mastery of the learning target/standard.</a:t>
            </a:r>
          </a:p>
          <a:p>
            <a:r>
              <a:rPr lang="en-US" dirty="0" smtClean="0"/>
              <a:t>Please remember that the learning targets are year-long goals and their indicators communicate their current progress towards that goal.</a:t>
            </a:r>
            <a:endParaRPr lang="en-US" dirty="0"/>
          </a:p>
        </p:txBody>
      </p:sp>
      <p:sp>
        <p:nvSpPr>
          <p:cNvPr id="4" name="Title 3"/>
          <p:cNvSpPr>
            <a:spLocks noGrp="1"/>
          </p:cNvSpPr>
          <p:nvPr>
            <p:ph type="title"/>
          </p:nvPr>
        </p:nvSpPr>
        <p:spPr>
          <a:xfrm>
            <a:off x="457200" y="340420"/>
            <a:ext cx="7467600" cy="1077218"/>
          </a:xfrm>
          <a:prstGeom prst="rect">
            <a:avLst/>
          </a:prstGeom>
        </p:spPr>
        <p:txBody>
          <a:bodyPr wrap="square">
            <a:spAutoFit/>
          </a:bodyPr>
          <a:lstStyle/>
          <a:p>
            <a:pPr algn="ctr"/>
            <a:r>
              <a:rPr lang="en-US" sz="3200" b="1" dirty="0" smtClean="0"/>
              <a:t>Standards Based Grading &amp;</a:t>
            </a:r>
          </a:p>
          <a:p>
            <a:pPr algn="ctr"/>
            <a:r>
              <a:rPr lang="en-US" sz="3200" b="1" dirty="0" smtClean="0"/>
              <a:t>Report Cards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BASD’s curriculum is constantly evolving to remain rigorous for student achievement.</a:t>
            </a:r>
          </a:p>
          <a:p>
            <a:r>
              <a:rPr lang="en-US" dirty="0" smtClean="0"/>
              <a:t>Teachers use “Depth of Knowledge” when lesson planning, creating activities and simply questioning students.</a:t>
            </a:r>
          </a:p>
          <a:p>
            <a:r>
              <a:rPr lang="en-US" dirty="0" smtClean="0"/>
              <a:t>Four levels of Depth of Knowledge – </a:t>
            </a:r>
          </a:p>
          <a:p>
            <a:pPr lvl="2"/>
            <a:r>
              <a:rPr lang="en-US" dirty="0" smtClean="0"/>
              <a:t>Recall – students memorize, recite, simple answer point-blank questions</a:t>
            </a:r>
          </a:p>
          <a:p>
            <a:pPr lvl="2"/>
            <a:r>
              <a:rPr lang="en-US" dirty="0" smtClean="0"/>
              <a:t>Basic Application – perform procedures, conduct investigations, demonstrate/explain</a:t>
            </a:r>
          </a:p>
          <a:p>
            <a:pPr lvl="2"/>
            <a:r>
              <a:rPr lang="en-US" dirty="0" smtClean="0"/>
              <a:t>Strategic Thinking – analyze/investigate new information and communicate understanding (be able to explain)</a:t>
            </a:r>
          </a:p>
          <a:p>
            <a:pPr lvl="2"/>
            <a:r>
              <a:rPr lang="en-US" dirty="0" smtClean="0"/>
              <a:t>Extended Thinking – apply concepts, make connections and critique, generate or create something new with your knowledge.</a:t>
            </a:r>
          </a:p>
          <a:p>
            <a:r>
              <a:rPr lang="en-US" dirty="0" smtClean="0"/>
              <a:t>Some recall and basic application might be necessary with some learning targets, but should be expanded into the strategic and extended thinking areas.  </a:t>
            </a:r>
            <a:endParaRPr lang="en-US" dirty="0"/>
          </a:p>
        </p:txBody>
      </p:sp>
      <p:sp>
        <p:nvSpPr>
          <p:cNvPr id="2" name="Title 1"/>
          <p:cNvSpPr>
            <a:spLocks noGrp="1"/>
          </p:cNvSpPr>
          <p:nvPr>
            <p:ph type="title"/>
          </p:nvPr>
        </p:nvSpPr>
        <p:spPr/>
        <p:txBody>
          <a:bodyPr>
            <a:normAutofit fontScale="90000"/>
          </a:bodyPr>
          <a:lstStyle/>
          <a:p>
            <a:pPr algn="ctr"/>
            <a:r>
              <a:rPr lang="en-US" b="1" dirty="0" smtClean="0"/>
              <a:t>Curriculum and </a:t>
            </a:r>
            <a:br>
              <a:rPr lang="en-US" b="1" dirty="0" smtClean="0"/>
            </a:br>
            <a:r>
              <a:rPr lang="en-US" b="1" dirty="0" smtClean="0"/>
              <a:t>Depth of Knowledge</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7845552" cy="4038600"/>
          </a:xfrm>
        </p:spPr>
        <p:style>
          <a:lnRef idx="2">
            <a:schemeClr val="accent2"/>
          </a:lnRef>
          <a:fillRef idx="1">
            <a:schemeClr val="lt1"/>
          </a:fillRef>
          <a:effectRef idx="0">
            <a:schemeClr val="accent2"/>
          </a:effectRef>
          <a:fontRef idx="minor">
            <a:schemeClr val="dk1"/>
          </a:fontRef>
        </p:style>
        <p:txBody>
          <a:bodyPr>
            <a:normAutofit/>
          </a:bodyPr>
          <a:lstStyle/>
          <a:p>
            <a:r>
              <a:rPr lang="en-US" dirty="0" smtClean="0"/>
              <a:t>What I Need (WIN) is 40 minutes of instructional support.</a:t>
            </a:r>
          </a:p>
          <a:p>
            <a:r>
              <a:rPr lang="en-US" dirty="0" smtClean="0"/>
              <a:t> Some students receive instruction from our reading specialists, aides or other teaching professionals.  </a:t>
            </a:r>
          </a:p>
          <a:p>
            <a:r>
              <a:rPr lang="en-US" dirty="0" smtClean="0"/>
              <a:t>It is an opportunity for the fourth grade team to create differentiated groups to meet the diverse needs of our students.  </a:t>
            </a:r>
          </a:p>
          <a:p>
            <a:r>
              <a:rPr lang="en-US" dirty="0" smtClean="0"/>
              <a:t>Your child will receive extra support, more practice, or enrichment on a specified skill. </a:t>
            </a:r>
            <a:endParaRPr lang="en-US" dirty="0"/>
          </a:p>
        </p:txBody>
      </p:sp>
      <p:sp>
        <p:nvSpPr>
          <p:cNvPr id="2" name="Title 1"/>
          <p:cNvSpPr>
            <a:spLocks noGrp="1"/>
          </p:cNvSpPr>
          <p:nvPr>
            <p:ph type="title"/>
          </p:nvPr>
        </p:nvSpPr>
        <p:spPr/>
        <p:txBody>
          <a:bodyPr/>
          <a:lstStyle/>
          <a:p>
            <a:pPr algn="ctr"/>
            <a:r>
              <a:rPr lang="en-US" dirty="0" smtClean="0"/>
              <a:t>What is WIN?</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52400" y="304800"/>
            <a:ext cx="622913" cy="621810"/>
          </a:xfrm>
          <a:prstGeom prst="rect">
            <a:avLst/>
          </a:prstGeom>
          <a:noFill/>
          <a:ln w="9525">
            <a:noFill/>
            <a:miter lim="800000"/>
            <a:headEnd/>
            <a:tailEnd/>
          </a:ln>
          <a:effectLst/>
        </p:spPr>
      </p:pic>
      <p:pic>
        <p:nvPicPr>
          <p:cNvPr id="5" name="Picture 4"/>
          <p:cNvPicPr>
            <a:picLocks noChangeAspect="1" noChangeArrowheads="1"/>
          </p:cNvPicPr>
          <p:nvPr/>
        </p:nvPicPr>
        <p:blipFill>
          <a:blip r:embed="rId2" cstate="print"/>
          <a:srcRect/>
          <a:stretch>
            <a:fillRect/>
          </a:stretch>
        </p:blipFill>
        <p:spPr bwMode="auto">
          <a:xfrm>
            <a:off x="8382000" y="381000"/>
            <a:ext cx="622913" cy="62181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rot="487822">
            <a:off x="7467600" y="5111595"/>
            <a:ext cx="1249827" cy="1190625"/>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67600" cy="579438"/>
          </a:xfrm>
        </p:spPr>
        <p:txBody>
          <a:bodyPr>
            <a:normAutofit fontScale="90000"/>
          </a:bodyPr>
          <a:lstStyle/>
          <a:p>
            <a:pPr algn="ctr"/>
            <a:r>
              <a:rPr lang="en-US" dirty="0" smtClean="0"/>
              <a:t>Homework</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52400" y="216390"/>
            <a:ext cx="622913" cy="621810"/>
          </a:xfrm>
          <a:prstGeom prst="rect">
            <a:avLst/>
          </a:prstGeom>
          <a:noFill/>
          <a:ln w="9525">
            <a:noFill/>
            <a:miter lim="800000"/>
            <a:headEnd/>
            <a:tailEnd/>
          </a:ln>
          <a:effectLst/>
        </p:spPr>
      </p:pic>
      <p:pic>
        <p:nvPicPr>
          <p:cNvPr id="5" name="Picture 4"/>
          <p:cNvPicPr>
            <a:picLocks noChangeAspect="1" noChangeArrowheads="1"/>
          </p:cNvPicPr>
          <p:nvPr/>
        </p:nvPicPr>
        <p:blipFill>
          <a:blip r:embed="rId2" cstate="print"/>
          <a:srcRect/>
          <a:stretch>
            <a:fillRect/>
          </a:stretch>
        </p:blipFill>
        <p:spPr bwMode="auto">
          <a:xfrm>
            <a:off x="8216287" y="137160"/>
            <a:ext cx="622913" cy="621810"/>
          </a:xfrm>
          <a:prstGeom prst="rect">
            <a:avLst/>
          </a:prstGeom>
          <a:noFill/>
          <a:ln w="9525">
            <a:noFill/>
            <a:miter lim="800000"/>
            <a:headEnd/>
            <a:tailEnd/>
          </a:ln>
          <a:effectLst/>
        </p:spPr>
      </p:pic>
      <p:sp>
        <p:nvSpPr>
          <p:cNvPr id="8" name="Content Placeholder 6"/>
          <p:cNvSpPr txBox="1">
            <a:spLocks/>
          </p:cNvSpPr>
          <p:nvPr/>
        </p:nvSpPr>
        <p:spPr>
          <a:xfrm>
            <a:off x="609600" y="838200"/>
            <a:ext cx="8229600" cy="4572000"/>
          </a:xfrm>
          <a:prstGeom prst="rect">
            <a:avLst/>
          </a:prstGeom>
        </p:spPr>
        <p:style>
          <a:lnRef idx="2">
            <a:schemeClr val="accent2"/>
          </a:lnRef>
          <a:fillRef idx="1">
            <a:schemeClr val="lt1"/>
          </a:fillRef>
          <a:effectRef idx="0">
            <a:schemeClr val="accent2"/>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dirty="0" smtClean="0">
              <a:ln>
                <a:noFill/>
              </a:ln>
              <a:solidFill>
                <a:schemeClr val="dk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sz="2400" dirty="0" smtClean="0"/>
              <a:t>Study Island and/or </a:t>
            </a:r>
            <a:r>
              <a:rPr lang="en-US" sz="2400" dirty="0" err="1" smtClean="0"/>
              <a:t>Frontrowed</a:t>
            </a:r>
            <a:r>
              <a:rPr lang="en-US" sz="2400" dirty="0" smtClean="0"/>
              <a:t> websites</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lang="en-US" sz="2400" dirty="0"/>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sz="2400" dirty="0" smtClean="0"/>
              <a:t>INTENSE Reading !!! </a:t>
            </a:r>
            <a:r>
              <a:rPr lang="en-US" sz="2400" smtClean="0"/>
              <a:t>Book Study !!!</a:t>
            </a:r>
            <a:endParaRPr lang="en-US" sz="2400" dirty="0" smtClean="0"/>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lang="en-US" sz="2400" dirty="0"/>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sz="2400" dirty="0" smtClean="0"/>
              <a:t>Multiplication Practice (</a:t>
            </a:r>
            <a:r>
              <a:rPr lang="en-US" sz="2400" dirty="0" smtClean="0">
                <a:hlinkClick r:id="rId3"/>
              </a:rPr>
              <a:t>Math Magician website</a:t>
            </a:r>
            <a:r>
              <a:rPr lang="en-US" sz="2400" dirty="0" smtClean="0"/>
              <a:t>)</a:t>
            </a:r>
          </a:p>
          <a:p>
            <a:pPr marR="0" lvl="0" algn="l" defTabSz="914400" rtl="0" eaLnBrk="1" fontAlgn="auto" latinLnBrk="0" hangingPunct="1">
              <a:lnSpc>
                <a:spcPct val="100000"/>
              </a:lnSpc>
              <a:spcBef>
                <a:spcPts val="600"/>
              </a:spcBef>
              <a:spcAft>
                <a:spcPts val="0"/>
              </a:spcAft>
              <a:buClr>
                <a:schemeClr val="accent1"/>
              </a:buClr>
              <a:buSzPct val="70000"/>
              <a:tabLst/>
              <a:defRPr/>
            </a:pPr>
            <a:endParaRPr lang="en-US" sz="2400" noProof="0" dirty="0" smtClean="0"/>
          </a:p>
          <a:p>
            <a:pPr marL="274320" indent="-274320">
              <a:spcBef>
                <a:spcPts val="600"/>
              </a:spcBef>
              <a:buClr>
                <a:schemeClr val="accent1"/>
              </a:buClr>
              <a:buSzPct val="70000"/>
              <a:buFont typeface="Wingdings"/>
              <a:buChar char=""/>
              <a:defRPr/>
            </a:pPr>
            <a:r>
              <a:rPr kumimoji="0" lang="en-US" sz="2400" b="0" i="0" u="none" strike="noStrike" kern="1200" cap="none" spc="0" normalizeH="0" baseline="0" noProof="0" dirty="0" smtClean="0">
                <a:ln>
                  <a:noFill/>
                </a:ln>
                <a:solidFill>
                  <a:schemeClr val="dk1"/>
                </a:solidFill>
                <a:effectLst/>
                <a:uLnTx/>
                <a:uFillTx/>
                <a:latin typeface="+mn-lt"/>
                <a:ea typeface="+mn-ea"/>
                <a:cs typeface="+mn-cs"/>
              </a:rPr>
              <a:t>Students</a:t>
            </a:r>
            <a:r>
              <a:rPr kumimoji="0" lang="en-US" sz="2400" b="0" i="0" u="none" strike="noStrike" kern="1200" cap="none" spc="0" normalizeH="0" noProof="0" dirty="0" smtClean="0">
                <a:ln>
                  <a:noFill/>
                </a:ln>
                <a:solidFill>
                  <a:schemeClr val="dk1"/>
                </a:solidFill>
                <a:effectLst/>
                <a:uLnTx/>
                <a:uFillTx/>
                <a:latin typeface="+mn-lt"/>
                <a:ea typeface="+mn-ea"/>
                <a:cs typeface="+mn-cs"/>
              </a:rPr>
              <a:t> will lose a Respect Card for each missed assignment</a:t>
            </a:r>
          </a:p>
        </p:txBody>
      </p:sp>
      <p:pic>
        <p:nvPicPr>
          <p:cNvPr id="6146" name="Picture 2" descr="http://homepages.wmich.edu/~e4spring/thinkingcapwhoa_color.gif"/>
          <p:cNvPicPr>
            <a:picLocks noChangeAspect="1" noChangeArrowheads="1"/>
          </p:cNvPicPr>
          <p:nvPr/>
        </p:nvPicPr>
        <p:blipFill>
          <a:blip r:embed="rId4" cstate="print"/>
          <a:srcRect/>
          <a:stretch>
            <a:fillRect/>
          </a:stretch>
        </p:blipFill>
        <p:spPr bwMode="auto">
          <a:xfrm rot="1266824">
            <a:off x="6939735" y="4480605"/>
            <a:ext cx="2050291" cy="2373605"/>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153400" cy="1600200"/>
          </a:xfrm>
        </p:spPr>
        <p:txBody>
          <a:bodyPr/>
          <a:lstStyle/>
          <a:p>
            <a:r>
              <a:rPr lang="en-US" sz="1800" b="1" dirty="0" smtClean="0"/>
              <a:t>Each student will receive a “technology form” in their binder.  This contains all websites, usernames and passwords needed to access all sites.</a:t>
            </a:r>
          </a:p>
          <a:p>
            <a:endParaRPr lang="en-US" dirty="0"/>
          </a:p>
        </p:txBody>
      </p:sp>
      <p:sp>
        <p:nvSpPr>
          <p:cNvPr id="2" name="Title 1"/>
          <p:cNvSpPr>
            <a:spLocks noGrp="1"/>
          </p:cNvSpPr>
          <p:nvPr>
            <p:ph type="title"/>
          </p:nvPr>
        </p:nvSpPr>
        <p:spPr>
          <a:xfrm>
            <a:off x="990600" y="228600"/>
            <a:ext cx="7467600" cy="579438"/>
          </a:xfrm>
        </p:spPr>
        <p:txBody>
          <a:bodyPr>
            <a:normAutofit fontScale="90000"/>
          </a:bodyPr>
          <a:lstStyle/>
          <a:p>
            <a:r>
              <a:rPr lang="en-US" dirty="0" smtClean="0"/>
              <a:t>Technology Resources For Home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45578578"/>
              </p:ext>
            </p:extLst>
          </p:nvPr>
        </p:nvGraphicFramePr>
        <p:xfrm>
          <a:off x="673416" y="2021522"/>
          <a:ext cx="7784783" cy="3583177"/>
        </p:xfrm>
        <a:graphic>
          <a:graphicData uri="http://schemas.openxmlformats.org/drawingml/2006/table">
            <a:tbl>
              <a:tblPr firstRow="1" firstCol="1" bandRow="1">
                <a:tableStyleId>{EB9631B5-78F2-41C9-869B-9F39066F8104}</a:tableStyleId>
              </a:tblPr>
              <a:tblGrid>
                <a:gridCol w="2774809"/>
                <a:gridCol w="1715196"/>
                <a:gridCol w="1762977"/>
                <a:gridCol w="1531801"/>
              </a:tblGrid>
              <a:tr h="455423">
                <a:tc>
                  <a:txBody>
                    <a:bodyPr/>
                    <a:lstStyle/>
                    <a:p>
                      <a:pPr marL="0" marR="0" algn="ctr">
                        <a:lnSpc>
                          <a:spcPct val="115000"/>
                        </a:lnSpc>
                        <a:spcBef>
                          <a:spcPts val="0"/>
                        </a:spcBef>
                        <a:spcAft>
                          <a:spcPts val="0"/>
                        </a:spcAft>
                      </a:pPr>
                      <a:r>
                        <a:rPr lang="en-US" sz="1200" dirty="0">
                          <a:effectLst/>
                        </a:rPr>
                        <a:t>Website</a:t>
                      </a:r>
                      <a:endParaRPr lang="en-US" sz="12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Purpose</a:t>
                      </a:r>
                    </a:p>
                    <a:p>
                      <a:pPr marL="0" marR="0" algn="ctr">
                        <a:lnSpc>
                          <a:spcPct val="115000"/>
                        </a:lnSpc>
                        <a:spcBef>
                          <a:spcPts val="0"/>
                        </a:spcBef>
                        <a:spcAft>
                          <a:spcPts val="0"/>
                        </a:spcAft>
                      </a:pPr>
                      <a:endParaRPr lang="en-US" sz="12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Username</a:t>
                      </a:r>
                      <a:endParaRPr lang="en-US" sz="12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Password</a:t>
                      </a:r>
                      <a:endParaRPr lang="en-US" sz="1200">
                        <a:effectLst/>
                        <a:latin typeface="Times New Roman"/>
                        <a:ea typeface="Calibri"/>
                        <a:cs typeface="Times New Roman"/>
                      </a:endParaRPr>
                    </a:p>
                  </a:txBody>
                  <a:tcPr marL="68580" marR="68580" marT="0" marB="0"/>
                </a:tc>
              </a:tr>
              <a:tr h="227711">
                <a:tc>
                  <a:txBody>
                    <a:bodyPr/>
                    <a:lstStyle/>
                    <a:p>
                      <a:pPr marL="0" marR="0">
                        <a:lnSpc>
                          <a:spcPct val="115000"/>
                        </a:lnSpc>
                        <a:spcBef>
                          <a:spcPts val="0"/>
                        </a:spcBef>
                        <a:spcAft>
                          <a:spcPts val="0"/>
                        </a:spcAft>
                      </a:pPr>
                      <a:r>
                        <a:rPr lang="en-US" sz="1200">
                          <a:effectLst/>
                        </a:rPr>
                        <a:t>Network Log On</a:t>
                      </a:r>
                      <a:endParaRPr lang="en-US" sz="120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Access netbooks</a:t>
                      </a:r>
                      <a:endParaRPr lang="en-US" sz="12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2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200" dirty="0">
                        <a:effectLst/>
                        <a:latin typeface="Times New Roman"/>
                        <a:ea typeface="Calibri"/>
                        <a:cs typeface="Times New Roman"/>
                      </a:endParaRPr>
                    </a:p>
                  </a:txBody>
                  <a:tcPr marL="68580" marR="68580" marT="0" marB="0"/>
                </a:tc>
              </a:tr>
              <a:tr h="455423">
                <a:tc>
                  <a:txBody>
                    <a:bodyPr/>
                    <a:lstStyle/>
                    <a:p>
                      <a:pPr marL="0" marR="0">
                        <a:lnSpc>
                          <a:spcPct val="115000"/>
                        </a:lnSpc>
                        <a:spcBef>
                          <a:spcPts val="0"/>
                        </a:spcBef>
                        <a:spcAft>
                          <a:spcPts val="0"/>
                        </a:spcAft>
                      </a:pPr>
                      <a:r>
                        <a:rPr lang="en-US" sz="1200" u="sng" dirty="0" smtClean="0">
                          <a:effectLst/>
                          <a:latin typeface="+mn-lt"/>
                          <a:ea typeface="+mn-ea"/>
                          <a:cs typeface="+mn-cs"/>
                        </a:rPr>
                        <a:t>www.brainpop.com</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Animated educational site for all subject areas</a:t>
                      </a:r>
                      <a:endParaRPr lang="en-US" sz="1200" dirty="0">
                        <a:effectLst/>
                        <a:latin typeface="Times New Roman"/>
                        <a:ea typeface="Calibri"/>
                        <a:cs typeface="Times New Roman"/>
                      </a:endParaRPr>
                    </a:p>
                  </a:txBody>
                  <a:tcPr marL="68580" marR="68580" marT="0" marB="0"/>
                </a:tc>
                <a:tc gridSpan="2">
                  <a:txBody>
                    <a:bodyPr/>
                    <a:lstStyle/>
                    <a:p>
                      <a:endParaRPr lang="en-US" dirty="0"/>
                    </a:p>
                  </a:txBody>
                  <a:tcPr marL="68580" marR="68580" marT="0" marB="0"/>
                </a:tc>
                <a:tc hMerge="1">
                  <a:txBody>
                    <a:bodyPr/>
                    <a:lstStyle/>
                    <a:p>
                      <a:endParaRPr lang="en-US"/>
                    </a:p>
                  </a:txBody>
                  <a:tcPr/>
                </a:tc>
              </a:tr>
              <a:tr h="497521">
                <a:tc>
                  <a:txBody>
                    <a:bodyPr/>
                    <a:lstStyle/>
                    <a:p>
                      <a:pPr marL="0" marR="0">
                        <a:lnSpc>
                          <a:spcPct val="115000"/>
                        </a:lnSpc>
                        <a:spcBef>
                          <a:spcPts val="0"/>
                        </a:spcBef>
                        <a:spcAft>
                          <a:spcPts val="0"/>
                        </a:spcAft>
                      </a:pPr>
                      <a:r>
                        <a:rPr lang="en-US" sz="1200" u="sng" dirty="0" smtClean="0">
                          <a:effectLst/>
                        </a:rPr>
                        <a:t>www.frontrowed.com</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Practice math learning targets</a:t>
                      </a:r>
                      <a:endParaRPr lang="en-US" sz="1200">
                        <a:effectLst/>
                        <a:latin typeface="Times New Roman"/>
                        <a:ea typeface="Calibri"/>
                        <a:cs typeface="Times New Roman"/>
                      </a:endParaRPr>
                    </a:p>
                  </a:txBody>
                  <a:tcPr marL="68580" marR="68580" marT="0" marB="0"/>
                </a:tc>
                <a:tc>
                  <a:txBody>
                    <a:bodyPr/>
                    <a:lstStyle/>
                    <a:p>
                      <a:endParaRPr lang="en-US" dirty="0"/>
                    </a:p>
                  </a:txBody>
                  <a:tcPr marL="68580" marR="68580" marT="0" marB="0"/>
                </a:tc>
                <a:tc>
                  <a:txBody>
                    <a:bodyPr/>
                    <a:lstStyle/>
                    <a:p>
                      <a:endParaRPr lang="en-US"/>
                    </a:p>
                  </a:txBody>
                  <a:tcPr marL="68580" marR="68580" marT="0" marB="0"/>
                </a:tc>
              </a:tr>
              <a:tr h="683134">
                <a:tc>
                  <a:txBody>
                    <a:bodyPr/>
                    <a:lstStyle/>
                    <a:p>
                      <a:pPr marL="0" marR="0">
                        <a:lnSpc>
                          <a:spcPct val="115000"/>
                        </a:lnSpc>
                        <a:spcBef>
                          <a:spcPts val="0"/>
                        </a:spcBef>
                        <a:spcAft>
                          <a:spcPts val="0"/>
                        </a:spcAft>
                      </a:pPr>
                      <a:r>
                        <a:rPr lang="en-US" sz="1200" u="sng" dirty="0">
                          <a:solidFill>
                            <a:schemeClr val="tx1"/>
                          </a:solidFill>
                          <a:effectLst/>
                          <a:hlinkClick r:id="rId2"/>
                        </a:rPr>
                        <a:t>www.studyisland.com</a:t>
                      </a:r>
                      <a:endParaRPr lang="en-US" sz="1200" dirty="0">
                        <a:solidFill>
                          <a:schemeClr val="tx1"/>
                        </a:solidFill>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Practice reading, math and social studies learning targets</a:t>
                      </a:r>
                      <a:endParaRPr lang="en-US" sz="1200" dirty="0">
                        <a:effectLst/>
                        <a:latin typeface="Times New Roman"/>
                        <a:ea typeface="Calibri"/>
                        <a:cs typeface="Times New Roman"/>
                      </a:endParaRPr>
                    </a:p>
                  </a:txBody>
                  <a:tcPr marL="68580" marR="68580" marT="0" marB="0"/>
                </a:tc>
                <a:tc>
                  <a:txBody>
                    <a:bodyPr/>
                    <a:lstStyle/>
                    <a:p>
                      <a:pPr algn="ctr"/>
                      <a:endParaRPr lang="en-US" dirty="0"/>
                    </a:p>
                  </a:txBody>
                  <a:tcPr marL="68580" marR="68580" marT="0" marB="0"/>
                </a:tc>
                <a:tc>
                  <a:txBody>
                    <a:bodyPr/>
                    <a:lstStyle/>
                    <a:p>
                      <a:endParaRPr lang="en-US"/>
                    </a:p>
                  </a:txBody>
                  <a:tcPr marL="68580" marR="68580" marT="0" marB="0"/>
                </a:tc>
              </a:tr>
              <a:tr h="455423">
                <a:tc>
                  <a:txBody>
                    <a:bodyPr/>
                    <a:lstStyle/>
                    <a:p>
                      <a:pPr marL="0" marR="0">
                        <a:lnSpc>
                          <a:spcPct val="115000"/>
                        </a:lnSpc>
                        <a:spcBef>
                          <a:spcPts val="0"/>
                        </a:spcBef>
                        <a:spcAft>
                          <a:spcPts val="0"/>
                        </a:spcAft>
                      </a:pPr>
                      <a:r>
                        <a:rPr lang="en-US" sz="1200" dirty="0" smtClean="0">
                          <a:effectLst/>
                          <a:latin typeface="Times New Roman"/>
                          <a:ea typeface="Calibri"/>
                          <a:cs typeface="Times New Roman"/>
                          <a:hlinkClick r:id="rId3"/>
                        </a:rPr>
                        <a:t>www.reading.ecb.org</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latin typeface="Times New Roman"/>
                          <a:ea typeface="Calibri"/>
                          <a:cs typeface="Times New Roman"/>
                        </a:rPr>
                        <a:t>Learn and practice reading strategies</a:t>
                      </a:r>
                      <a:endParaRPr lang="en-US" sz="1200" dirty="0">
                        <a:effectLst/>
                        <a:latin typeface="Times New Roman"/>
                        <a:ea typeface="Calibri"/>
                        <a:cs typeface="Times New Roman"/>
                      </a:endParaRPr>
                    </a:p>
                  </a:txBody>
                  <a:tcPr marL="68580" marR="68580" marT="0" marB="0"/>
                </a:tc>
                <a:tc>
                  <a:txBody>
                    <a:bodyPr/>
                    <a:lstStyle/>
                    <a:p>
                      <a:endParaRPr lang="en-US"/>
                    </a:p>
                  </a:txBody>
                  <a:tcPr marL="68580" marR="68580" marT="0" marB="0"/>
                </a:tc>
                <a:tc>
                  <a:txBody>
                    <a:bodyPr/>
                    <a:lstStyle/>
                    <a:p>
                      <a:endParaRPr lang="en-US" dirty="0"/>
                    </a:p>
                  </a:txBody>
                  <a:tcPr marL="68580" marR="68580" marT="0" marB="0"/>
                </a:tc>
              </a:tr>
              <a:tr h="441054">
                <a:tc>
                  <a:txBody>
                    <a:bodyPr/>
                    <a:lstStyle/>
                    <a:p>
                      <a:pPr marL="0" marR="0">
                        <a:lnSpc>
                          <a:spcPct val="115000"/>
                        </a:lnSpc>
                        <a:spcBef>
                          <a:spcPts val="0"/>
                        </a:spcBef>
                        <a:spcAft>
                          <a:spcPts val="0"/>
                        </a:spcAft>
                      </a:pPr>
                      <a:r>
                        <a:rPr lang="en-US" sz="1200" u="sng" dirty="0" smtClean="0">
                          <a:effectLst/>
                        </a:rPr>
                        <a:t>www.sumdog.com</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Practice </a:t>
                      </a:r>
                      <a:r>
                        <a:rPr lang="en-US" sz="1200" dirty="0" smtClean="0">
                          <a:effectLst/>
                        </a:rPr>
                        <a:t>all Math </a:t>
                      </a:r>
                      <a:r>
                        <a:rPr lang="en-US" sz="1200" dirty="0">
                          <a:effectLst/>
                        </a:rPr>
                        <a:t>learning targets. </a:t>
                      </a:r>
                      <a:r>
                        <a:rPr lang="en-US" sz="1200" dirty="0" smtClean="0">
                          <a:effectLst/>
                        </a:rPr>
                        <a:t>]\</a:t>
                      </a:r>
                      <a:endParaRPr lang="en-US" sz="12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2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200" dirty="0">
                        <a:effectLst/>
                        <a:latin typeface="Times New Roman"/>
                        <a:ea typeface="Calibri"/>
                        <a:cs typeface="Times New Roman"/>
                      </a:endParaRPr>
                    </a:p>
                  </a:txBody>
                  <a:tcPr marL="68580" marR="68580" marT="0" marB="0"/>
                </a:tc>
              </a:tr>
              <a:tr h="367488">
                <a:tc>
                  <a:txBody>
                    <a:bodyPr/>
                    <a:lstStyle/>
                    <a:p>
                      <a:pPr marL="0" marR="0">
                        <a:lnSpc>
                          <a:spcPct val="115000"/>
                        </a:lnSpc>
                        <a:spcBef>
                          <a:spcPts val="0"/>
                        </a:spcBef>
                        <a:spcAft>
                          <a:spcPts val="0"/>
                        </a:spcAft>
                      </a:pPr>
                      <a:r>
                        <a:rPr lang="en-US" sz="1200" u="sng" dirty="0" smtClean="0">
                          <a:effectLst/>
                          <a:latin typeface="+mn-lt"/>
                          <a:ea typeface="+mn-ea"/>
                          <a:cs typeface="+mn-cs"/>
                        </a:rPr>
                        <a:t>www.storybird.com</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smtClean="0">
                          <a:effectLst/>
                        </a:rPr>
                        <a:t>Use illustrations to excite and spark writing pieces</a:t>
                      </a:r>
                      <a:endParaRPr lang="en-US" sz="12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200" dirty="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273510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7464552" cy="4495800"/>
          </a:xfrm>
        </p:spPr>
        <p:style>
          <a:lnRef idx="2">
            <a:schemeClr val="accent2"/>
          </a:lnRef>
          <a:fillRef idx="1">
            <a:schemeClr val="lt1"/>
          </a:fillRef>
          <a:effectRef idx="0">
            <a:schemeClr val="accent2"/>
          </a:effectRef>
          <a:fontRef idx="minor">
            <a:schemeClr val="dk1"/>
          </a:fontRef>
        </p:style>
        <p:txBody>
          <a:bodyPr>
            <a:normAutofit lnSpcReduction="10000"/>
          </a:bodyPr>
          <a:lstStyle/>
          <a:p>
            <a:pPr>
              <a:buNone/>
            </a:pPr>
            <a:r>
              <a:rPr lang="en-US" sz="3200" b="1" dirty="0" smtClean="0"/>
              <a:t>What is the PSSA?</a:t>
            </a:r>
          </a:p>
          <a:p>
            <a:r>
              <a:rPr lang="en-US" sz="2000" dirty="0" smtClean="0"/>
              <a:t>Pennsylvania System of School Assessment</a:t>
            </a:r>
          </a:p>
          <a:p>
            <a:pPr>
              <a:buNone/>
            </a:pPr>
            <a:r>
              <a:rPr lang="en-US" sz="1800" dirty="0" smtClean="0"/>
              <a:t>      (i.e. State Tests)</a:t>
            </a:r>
          </a:p>
          <a:p>
            <a:pPr>
              <a:buNone/>
            </a:pPr>
            <a:r>
              <a:rPr lang="en-US" sz="3200" b="1" dirty="0" smtClean="0"/>
              <a:t>When are the tests?</a:t>
            </a:r>
          </a:p>
          <a:p>
            <a:r>
              <a:rPr lang="en-US" sz="2000" dirty="0" smtClean="0"/>
              <a:t>April 11</a:t>
            </a:r>
            <a:r>
              <a:rPr lang="en-US" sz="2000" baseline="30000" dirty="0" smtClean="0"/>
              <a:t>th</a:t>
            </a:r>
            <a:r>
              <a:rPr lang="en-US" sz="2000" dirty="0" smtClean="0"/>
              <a:t> PSSA window opens</a:t>
            </a:r>
          </a:p>
          <a:p>
            <a:pPr>
              <a:buNone/>
            </a:pPr>
            <a:r>
              <a:rPr lang="en-US" sz="3200" b="1" dirty="0" smtClean="0"/>
              <a:t>What do the PSSAs assess?</a:t>
            </a:r>
          </a:p>
          <a:p>
            <a:r>
              <a:rPr lang="en-US" sz="2000" dirty="0" smtClean="0"/>
              <a:t>Mathematics, Reading, and Science achievement based on academic standards</a:t>
            </a:r>
          </a:p>
          <a:p>
            <a:pPr algn="ctr">
              <a:buNone/>
            </a:pPr>
            <a:r>
              <a:rPr lang="en-US" sz="2200" b="1" dirty="0" smtClean="0"/>
              <a:t>Want more info?</a:t>
            </a:r>
          </a:p>
          <a:p>
            <a:pPr algn="ctr">
              <a:buNone/>
            </a:pPr>
            <a:r>
              <a:rPr lang="en-US" sz="2200" dirty="0" smtClean="0"/>
              <a:t>Check out the Pennsylvania Department of Education website: http://www.pde.state.pa.us/</a:t>
            </a:r>
          </a:p>
          <a:p>
            <a:pPr algn="ctr">
              <a:buNone/>
            </a:pPr>
            <a:endParaRPr lang="en-US" sz="2200" dirty="0" smtClean="0"/>
          </a:p>
          <a:p>
            <a:endParaRPr lang="en-US" sz="3200" dirty="0"/>
          </a:p>
        </p:txBody>
      </p:sp>
      <p:sp>
        <p:nvSpPr>
          <p:cNvPr id="2" name="Title 1"/>
          <p:cNvSpPr>
            <a:spLocks noGrp="1"/>
          </p:cNvSpPr>
          <p:nvPr>
            <p:ph type="title"/>
          </p:nvPr>
        </p:nvSpPr>
        <p:spPr/>
        <p:txBody>
          <a:bodyPr>
            <a:normAutofit fontScale="90000"/>
          </a:bodyPr>
          <a:lstStyle/>
          <a:p>
            <a:pPr algn="ctr"/>
            <a:r>
              <a:rPr lang="en-US" dirty="0" smtClean="0"/>
              <a:t>What about the PSSAs?</a:t>
            </a:r>
            <a:br>
              <a:rPr lang="en-US" dirty="0" smtClean="0"/>
            </a:br>
            <a:r>
              <a:rPr lang="en-US" dirty="0" smtClean="0"/>
              <a:t>“BRING IT ON!!!”</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304800" y="304800"/>
            <a:ext cx="622913" cy="621810"/>
          </a:xfrm>
          <a:prstGeom prst="rect">
            <a:avLst/>
          </a:prstGeom>
          <a:noFill/>
          <a:ln w="9525">
            <a:noFill/>
            <a:miter lim="800000"/>
            <a:headEnd/>
            <a:tailEnd/>
          </a:ln>
          <a:effectLst/>
        </p:spPr>
      </p:pic>
      <p:pic>
        <p:nvPicPr>
          <p:cNvPr id="5" name="Picture 4"/>
          <p:cNvPicPr>
            <a:picLocks noChangeAspect="1" noChangeArrowheads="1"/>
          </p:cNvPicPr>
          <p:nvPr/>
        </p:nvPicPr>
        <p:blipFill>
          <a:blip r:embed="rId2" cstate="print"/>
          <a:srcRect/>
          <a:stretch>
            <a:fillRect/>
          </a:stretch>
        </p:blipFill>
        <p:spPr bwMode="auto">
          <a:xfrm>
            <a:off x="8229600" y="304800"/>
            <a:ext cx="622913" cy="62181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rot="287301">
            <a:off x="6629400" y="1752600"/>
            <a:ext cx="1828800" cy="180975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6169152" cy="4800600"/>
          </a:xfrm>
        </p:spPr>
        <p:style>
          <a:lnRef idx="2">
            <a:schemeClr val="accent2"/>
          </a:lnRef>
          <a:fillRef idx="1">
            <a:schemeClr val="lt1"/>
          </a:fillRef>
          <a:effectRef idx="0">
            <a:schemeClr val="accent2"/>
          </a:effectRef>
          <a:fontRef idx="minor">
            <a:schemeClr val="dk1"/>
          </a:fontRef>
        </p:style>
        <p:txBody>
          <a:bodyPr>
            <a:normAutofit/>
          </a:bodyPr>
          <a:lstStyle/>
          <a:p>
            <a:pPr>
              <a:lnSpc>
                <a:spcPct val="80000"/>
              </a:lnSpc>
              <a:buFont typeface="Wingdings" pitchFamily="2" charset="2"/>
              <a:buNone/>
            </a:pPr>
            <a:r>
              <a:rPr lang="en-US" sz="2400" dirty="0" smtClean="0"/>
              <a:t>The </a:t>
            </a:r>
            <a:r>
              <a:rPr lang="en-US" sz="2400" dirty="0" err="1" smtClean="0"/>
              <a:t>Koback</a:t>
            </a:r>
            <a:r>
              <a:rPr lang="en-US" sz="2400" dirty="0" smtClean="0"/>
              <a:t> Report</a:t>
            </a:r>
          </a:p>
          <a:p>
            <a:pPr>
              <a:lnSpc>
                <a:spcPct val="80000"/>
              </a:lnSpc>
            </a:pPr>
            <a:r>
              <a:rPr lang="en-US" sz="2000" dirty="0" smtClean="0"/>
              <a:t>Weekly/Bi-weekly </a:t>
            </a:r>
          </a:p>
          <a:p>
            <a:pPr>
              <a:lnSpc>
                <a:spcPct val="80000"/>
              </a:lnSpc>
            </a:pPr>
            <a:r>
              <a:rPr lang="en-US" sz="2000" dirty="0" smtClean="0"/>
              <a:t>“Top Ten Reasons Your Child Attended…”</a:t>
            </a:r>
          </a:p>
          <a:p>
            <a:pPr>
              <a:lnSpc>
                <a:spcPct val="80000"/>
              </a:lnSpc>
              <a:buFont typeface="Wingdings" pitchFamily="2" charset="2"/>
              <a:buNone/>
            </a:pPr>
            <a:endParaRPr lang="en-US" sz="2000" dirty="0"/>
          </a:p>
          <a:p>
            <a:pPr>
              <a:lnSpc>
                <a:spcPct val="80000"/>
              </a:lnSpc>
              <a:buFont typeface="Wingdings" pitchFamily="2" charset="2"/>
              <a:buNone/>
            </a:pPr>
            <a:r>
              <a:rPr lang="en-US" sz="2000" dirty="0" smtClean="0"/>
              <a:t>Phone, Email, and Notes</a:t>
            </a:r>
          </a:p>
          <a:p>
            <a:pPr lvl="1">
              <a:lnSpc>
                <a:spcPct val="80000"/>
              </a:lnSpc>
            </a:pPr>
            <a:r>
              <a:rPr lang="en-US" sz="1800" dirty="0" smtClean="0"/>
              <a:t>Excuse slip after an absence</a:t>
            </a:r>
          </a:p>
          <a:p>
            <a:pPr lvl="1">
              <a:lnSpc>
                <a:spcPct val="80000"/>
              </a:lnSpc>
            </a:pPr>
            <a:r>
              <a:rPr lang="en-US" sz="1800" dirty="0" smtClean="0"/>
              <a:t>Parent Pick Up (please DO NOT leave a message, please </a:t>
            </a:r>
            <a:r>
              <a:rPr lang="en-US" sz="1800" b="1" dirty="0" smtClean="0"/>
              <a:t>send in a note</a:t>
            </a:r>
            <a:r>
              <a:rPr lang="en-US" sz="1800" dirty="0" smtClean="0"/>
              <a:t> or call the office)</a:t>
            </a:r>
          </a:p>
          <a:p>
            <a:pPr lvl="1">
              <a:lnSpc>
                <a:spcPct val="80000"/>
              </a:lnSpc>
            </a:pPr>
            <a:r>
              <a:rPr lang="en-US" sz="1800" dirty="0" smtClean="0">
                <a:hlinkClick r:id="rId2"/>
              </a:rPr>
              <a:t>jkoback@boyertownasd.org</a:t>
            </a:r>
            <a:endParaRPr lang="en-US" sz="1800" dirty="0" smtClean="0"/>
          </a:p>
          <a:p>
            <a:pPr lvl="1">
              <a:lnSpc>
                <a:spcPct val="80000"/>
              </a:lnSpc>
            </a:pPr>
            <a:r>
              <a:rPr lang="en-US" sz="1800" dirty="0" smtClean="0"/>
              <a:t>School Phone: </a:t>
            </a:r>
            <a:r>
              <a:rPr lang="en-US" sz="2000" i="1" dirty="0"/>
              <a:t>(610) </a:t>
            </a:r>
            <a:r>
              <a:rPr lang="en-US" sz="2000" i="1" dirty="0" smtClean="0"/>
              <a:t>369-7485 ext. 5026</a:t>
            </a:r>
          </a:p>
          <a:p>
            <a:pPr lvl="1">
              <a:lnSpc>
                <a:spcPct val="80000"/>
              </a:lnSpc>
            </a:pPr>
            <a:endParaRPr lang="en-US" sz="2000" dirty="0" smtClean="0"/>
          </a:p>
          <a:p>
            <a:pPr>
              <a:lnSpc>
                <a:spcPct val="80000"/>
              </a:lnSpc>
              <a:buFont typeface="Wingdings" pitchFamily="2" charset="2"/>
              <a:buNone/>
            </a:pPr>
            <a:r>
              <a:rPr lang="en-US" sz="2000" dirty="0" smtClean="0"/>
              <a:t>Homework:</a:t>
            </a:r>
            <a:endParaRPr lang="en-US" sz="1800" i="1" dirty="0" smtClean="0"/>
          </a:p>
          <a:p>
            <a:pPr>
              <a:lnSpc>
                <a:spcPct val="80000"/>
              </a:lnSpc>
              <a:buFont typeface="Wingdings" pitchFamily="2" charset="2"/>
              <a:buNone/>
            </a:pPr>
            <a:r>
              <a:rPr lang="en-US" sz="2000" dirty="0" smtClean="0"/>
              <a:t>Classroom Website</a:t>
            </a:r>
          </a:p>
          <a:p>
            <a:pPr>
              <a:lnSpc>
                <a:spcPct val="80000"/>
              </a:lnSpc>
            </a:pPr>
            <a:r>
              <a:rPr lang="en-US" sz="2000" dirty="0" smtClean="0">
                <a:hlinkClick r:id="rId3"/>
              </a:rPr>
              <a:t>www.makeanimpactinclass.weebly.com</a:t>
            </a:r>
            <a:endParaRPr lang="en-US" sz="1800" dirty="0" smtClean="0"/>
          </a:p>
          <a:p>
            <a:pPr>
              <a:buNone/>
            </a:pPr>
            <a:endParaRPr lang="en-US" dirty="0"/>
          </a:p>
        </p:txBody>
      </p:sp>
      <p:sp>
        <p:nvSpPr>
          <p:cNvPr id="2" name="Title 1"/>
          <p:cNvSpPr>
            <a:spLocks noGrp="1"/>
          </p:cNvSpPr>
          <p:nvPr>
            <p:ph type="title"/>
          </p:nvPr>
        </p:nvSpPr>
        <p:spPr/>
        <p:txBody>
          <a:bodyPr/>
          <a:lstStyle/>
          <a:p>
            <a:pPr algn="ctr"/>
            <a:r>
              <a:rPr lang="en-US" dirty="0" smtClean="0"/>
              <a:t>Communication Methods</a:t>
            </a:r>
            <a:endParaRPr lang="en-US" dirty="0"/>
          </a:p>
        </p:txBody>
      </p:sp>
      <p:pic>
        <p:nvPicPr>
          <p:cNvPr id="4" name="Picture 4" descr="MCj03560150000[1]"/>
          <p:cNvPicPr>
            <a:picLocks noChangeAspect="1" noChangeArrowheads="1"/>
          </p:cNvPicPr>
          <p:nvPr/>
        </p:nvPicPr>
        <p:blipFill>
          <a:blip r:embed="rId4" cstate="print"/>
          <a:srcRect/>
          <a:stretch>
            <a:fillRect/>
          </a:stretch>
        </p:blipFill>
        <p:spPr bwMode="auto">
          <a:xfrm rot="20327987">
            <a:off x="6888405" y="2225355"/>
            <a:ext cx="1561260" cy="1512471"/>
          </a:xfrm>
          <a:prstGeom prst="rect">
            <a:avLst/>
          </a:prstGeom>
          <a:noFill/>
        </p:spPr>
      </p:pic>
      <p:pic>
        <p:nvPicPr>
          <p:cNvPr id="5" name="Picture 5" descr="MCj03710400000[1]"/>
          <p:cNvPicPr>
            <a:picLocks noChangeAspect="1" noChangeArrowheads="1"/>
          </p:cNvPicPr>
          <p:nvPr/>
        </p:nvPicPr>
        <p:blipFill>
          <a:blip r:embed="rId5" cstate="print"/>
          <a:srcRect/>
          <a:stretch>
            <a:fillRect/>
          </a:stretch>
        </p:blipFill>
        <p:spPr bwMode="auto">
          <a:xfrm rot="1965083">
            <a:off x="7187216" y="4404630"/>
            <a:ext cx="1598613" cy="1793875"/>
          </a:xfrm>
          <a:prstGeom prst="rect">
            <a:avLst/>
          </a:prstGeom>
          <a:noFill/>
        </p:spPr>
      </p:pic>
      <p:pic>
        <p:nvPicPr>
          <p:cNvPr id="6" name="Picture 4"/>
          <p:cNvPicPr>
            <a:picLocks noChangeAspect="1" noChangeArrowheads="1"/>
          </p:cNvPicPr>
          <p:nvPr/>
        </p:nvPicPr>
        <p:blipFill>
          <a:blip r:embed="rId6" cstate="print"/>
          <a:srcRect/>
          <a:stretch>
            <a:fillRect/>
          </a:stretch>
        </p:blipFill>
        <p:spPr bwMode="auto">
          <a:xfrm>
            <a:off x="152400" y="304800"/>
            <a:ext cx="622913" cy="621810"/>
          </a:xfrm>
          <a:prstGeom prst="rect">
            <a:avLst/>
          </a:prstGeom>
          <a:noFill/>
          <a:ln w="9525">
            <a:noFill/>
            <a:miter lim="800000"/>
            <a:headEnd/>
            <a:tailEnd/>
          </a:ln>
          <a:effectLst/>
        </p:spPr>
      </p:pic>
      <p:pic>
        <p:nvPicPr>
          <p:cNvPr id="7" name="Picture 4"/>
          <p:cNvPicPr>
            <a:picLocks noChangeAspect="1" noChangeArrowheads="1"/>
          </p:cNvPicPr>
          <p:nvPr/>
        </p:nvPicPr>
        <p:blipFill>
          <a:blip r:embed="rId6" cstate="print"/>
          <a:srcRect/>
          <a:stretch>
            <a:fillRect/>
          </a:stretch>
        </p:blipFill>
        <p:spPr bwMode="auto">
          <a:xfrm>
            <a:off x="8229600" y="381000"/>
            <a:ext cx="622913" cy="62181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Birthdays</a:t>
            </a:r>
          </a:p>
          <a:p>
            <a:pPr lvl="1"/>
            <a:r>
              <a:rPr lang="en-US" dirty="0" smtClean="0"/>
              <a:t>Only invitations that are given to the entire class will be distributed by teacher</a:t>
            </a:r>
          </a:p>
          <a:p>
            <a:pPr lvl="1"/>
            <a:r>
              <a:rPr lang="en-US" dirty="0" smtClean="0"/>
              <a:t>***Please give at least 1 day notice for birthday treats to be brought into school.***</a:t>
            </a:r>
          </a:p>
          <a:p>
            <a:pPr lvl="1"/>
            <a:endParaRPr lang="en-US" dirty="0" smtClean="0"/>
          </a:p>
          <a:p>
            <a:r>
              <a:rPr lang="en-US" dirty="0" smtClean="0"/>
              <a:t>Parent Help – Security Clearances!!</a:t>
            </a:r>
          </a:p>
          <a:p>
            <a:pPr lvl="1"/>
            <a:r>
              <a:rPr lang="en-US" dirty="0" smtClean="0"/>
              <a:t>Class Parties – Room Mom/Dad Volunteers?</a:t>
            </a:r>
          </a:p>
          <a:p>
            <a:pPr lvl="1"/>
            <a:r>
              <a:rPr lang="en-US" dirty="0" smtClean="0"/>
              <a:t>Field Trips	</a:t>
            </a:r>
          </a:p>
        </p:txBody>
      </p:sp>
      <p:sp>
        <p:nvSpPr>
          <p:cNvPr id="2" name="Title 1"/>
          <p:cNvSpPr>
            <a:spLocks noGrp="1"/>
          </p:cNvSpPr>
          <p:nvPr>
            <p:ph type="title"/>
          </p:nvPr>
        </p:nvSpPr>
        <p:spPr/>
        <p:txBody>
          <a:bodyPr/>
          <a:lstStyle/>
          <a:p>
            <a:r>
              <a:rPr lang="en-US" dirty="0" smtClean="0"/>
              <a:t>Other Info</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74801"/>
            <a:ext cx="6172200" cy="3076603"/>
          </a:xfrm>
        </p:spPr>
        <p:style>
          <a:lnRef idx="2">
            <a:schemeClr val="accent2"/>
          </a:lnRef>
          <a:fillRef idx="1">
            <a:schemeClr val="lt1"/>
          </a:fillRef>
          <a:effectRef idx="0">
            <a:schemeClr val="accent2"/>
          </a:effectRef>
          <a:fontRef idx="minor">
            <a:schemeClr val="dk1"/>
          </a:fontRef>
        </p:style>
        <p:txBody>
          <a:bodyPr>
            <a:normAutofit lnSpcReduction="10000"/>
          </a:bodyPr>
          <a:lstStyle/>
          <a:p>
            <a:pPr>
              <a:buNone/>
            </a:pPr>
            <a:r>
              <a:rPr lang="en-US" sz="3200" dirty="0" smtClean="0"/>
              <a:t>I am:</a:t>
            </a:r>
          </a:p>
          <a:p>
            <a:pPr>
              <a:buNone/>
            </a:pPr>
            <a:r>
              <a:rPr lang="en-US" sz="1400" dirty="0" smtClean="0"/>
              <a:t>University of Pittsburgh Graduate</a:t>
            </a:r>
          </a:p>
          <a:p>
            <a:pPr>
              <a:buNone/>
            </a:pPr>
            <a:r>
              <a:rPr lang="en-US" sz="1400" dirty="0" smtClean="0"/>
              <a:t>Penn State University Graduate (M.Ed. Educational Leadership)</a:t>
            </a:r>
          </a:p>
          <a:p>
            <a:pPr>
              <a:buNone/>
            </a:pPr>
            <a:r>
              <a:rPr lang="en-US" sz="1400" dirty="0" smtClean="0"/>
              <a:t>Mahanoy Area School District 4</a:t>
            </a:r>
            <a:r>
              <a:rPr lang="en-US" sz="1400" baseline="30000" dirty="0" smtClean="0"/>
              <a:t>th</a:t>
            </a:r>
            <a:r>
              <a:rPr lang="en-US" sz="1400" dirty="0" smtClean="0"/>
              <a:t> grade teacher for </a:t>
            </a:r>
            <a:r>
              <a:rPr lang="en-US" sz="1400" dirty="0"/>
              <a:t>2</a:t>
            </a:r>
            <a:r>
              <a:rPr lang="en-US" sz="1400" dirty="0" smtClean="0"/>
              <a:t> years</a:t>
            </a:r>
          </a:p>
          <a:p>
            <a:pPr>
              <a:buNone/>
            </a:pPr>
            <a:r>
              <a:rPr lang="en-US" sz="1400" dirty="0" smtClean="0"/>
              <a:t>Keystone Central School District 3</a:t>
            </a:r>
            <a:r>
              <a:rPr lang="en-US" sz="1400" baseline="30000" dirty="0" smtClean="0"/>
              <a:t>rd</a:t>
            </a:r>
            <a:r>
              <a:rPr lang="en-US" sz="1400" dirty="0" smtClean="0"/>
              <a:t> and 4</a:t>
            </a:r>
            <a:r>
              <a:rPr lang="en-US" sz="1400" baseline="30000" dirty="0" smtClean="0"/>
              <a:t>th</a:t>
            </a:r>
            <a:r>
              <a:rPr lang="en-US" sz="1400" dirty="0" smtClean="0"/>
              <a:t> grade teacher for 6 years</a:t>
            </a:r>
          </a:p>
          <a:p>
            <a:pPr>
              <a:buNone/>
            </a:pPr>
            <a:r>
              <a:rPr lang="en-US" sz="1400" dirty="0" smtClean="0"/>
              <a:t>Quakertown Community School District 3</a:t>
            </a:r>
            <a:r>
              <a:rPr lang="en-US" sz="1400" baseline="30000" dirty="0" smtClean="0"/>
              <a:t>rd</a:t>
            </a:r>
            <a:r>
              <a:rPr lang="en-US" sz="1400" dirty="0" smtClean="0"/>
              <a:t> grade LTS</a:t>
            </a:r>
          </a:p>
          <a:p>
            <a:pPr>
              <a:buNone/>
            </a:pPr>
            <a:r>
              <a:rPr lang="en-US" sz="1400" dirty="0" smtClean="0"/>
              <a:t>Boyertown Area School District 2</a:t>
            </a:r>
            <a:r>
              <a:rPr lang="en-US" sz="1400" baseline="30000" dirty="0" smtClean="0"/>
              <a:t>nd</a:t>
            </a:r>
            <a:r>
              <a:rPr lang="en-US" sz="1400" dirty="0" smtClean="0"/>
              <a:t>, 3</a:t>
            </a:r>
            <a:r>
              <a:rPr lang="en-US" sz="1400" baseline="30000" dirty="0" smtClean="0"/>
              <a:t>rd</a:t>
            </a:r>
            <a:r>
              <a:rPr lang="en-US" sz="1400" dirty="0" smtClean="0"/>
              <a:t>, and 4</a:t>
            </a:r>
            <a:r>
              <a:rPr lang="en-US" sz="1400" baseline="30000" dirty="0" smtClean="0"/>
              <a:t>th</a:t>
            </a:r>
            <a:r>
              <a:rPr lang="en-US" sz="1400" dirty="0" smtClean="0"/>
              <a:t> grade LTS</a:t>
            </a:r>
          </a:p>
          <a:p>
            <a:pPr>
              <a:buNone/>
            </a:pPr>
            <a:r>
              <a:rPr lang="en-US" sz="1400" dirty="0" smtClean="0"/>
              <a:t>Coordinator of Make-A-Wish Foundation fundraisers </a:t>
            </a:r>
          </a:p>
          <a:p>
            <a:pPr>
              <a:buNone/>
            </a:pPr>
            <a:r>
              <a:rPr lang="en-US" sz="1400" dirty="0" smtClean="0"/>
              <a:t>Father of a 6 year old son at New Hanover Elementary</a:t>
            </a:r>
          </a:p>
          <a:p>
            <a:pPr>
              <a:buNone/>
            </a:pPr>
            <a:r>
              <a:rPr lang="en-US" sz="1400" dirty="0" smtClean="0"/>
              <a:t>Avid Sports fan ( Go Philly! Hail to the Panthers! We Are…)</a:t>
            </a:r>
            <a:endParaRPr lang="en-US" sz="1400" dirty="0" smtClean="0">
              <a:latin typeface="Century" pitchFamily="18" charset="0"/>
            </a:endParaRPr>
          </a:p>
          <a:p>
            <a:pPr>
              <a:buNone/>
            </a:pPr>
            <a:endParaRPr lang="en-US" sz="1200" dirty="0" smtClean="0">
              <a:latin typeface="Comic Sans MS" pitchFamily="66" charset="0"/>
            </a:endParaRPr>
          </a:p>
          <a:p>
            <a:pPr>
              <a:buFont typeface="Wingdings" pitchFamily="2" charset="2"/>
              <a:buChar char="v"/>
            </a:pPr>
            <a:endParaRPr lang="en-US" sz="3600" dirty="0" smtClean="0">
              <a:latin typeface="Comic Sans MS" pitchFamily="66" charset="0"/>
            </a:endParaRPr>
          </a:p>
          <a:p>
            <a:pPr>
              <a:buNone/>
            </a:pPr>
            <a:endParaRPr lang="en-US" sz="3600" dirty="0" smtClean="0">
              <a:latin typeface="Comic Sans MS" pitchFamily="66" charset="0"/>
            </a:endParaRPr>
          </a:p>
          <a:p>
            <a:pPr>
              <a:buFont typeface="Wingdings" pitchFamily="2" charset="2"/>
              <a:buChar char="v"/>
            </a:pPr>
            <a:endParaRPr lang="en-US" sz="3600" dirty="0" smtClean="0">
              <a:latin typeface="Comic Sans MS" pitchFamily="66" charset="0"/>
            </a:endParaRPr>
          </a:p>
          <a:p>
            <a:pPr>
              <a:buNone/>
            </a:pPr>
            <a:endParaRPr lang="en-US" sz="3600" dirty="0" smtClean="0">
              <a:latin typeface="Comic Sans MS" pitchFamily="66" charset="0"/>
            </a:endParaRPr>
          </a:p>
          <a:p>
            <a:pPr>
              <a:buNone/>
            </a:pPr>
            <a:endParaRPr lang="en-US" dirty="0" smtClean="0"/>
          </a:p>
          <a:p>
            <a:pPr>
              <a:buNone/>
            </a:pPr>
            <a:endParaRPr lang="en-US" dirty="0" smtClean="0"/>
          </a:p>
          <a:p>
            <a:pPr>
              <a:buNone/>
            </a:pPr>
            <a:endParaRPr lang="en-US" dirty="0" smtClean="0"/>
          </a:p>
          <a:p>
            <a:pPr>
              <a:buFont typeface="Wingdings" pitchFamily="2" charset="2"/>
              <a:buChar char="v"/>
            </a:pPr>
            <a:endParaRPr lang="en-US" dirty="0"/>
          </a:p>
        </p:txBody>
      </p:sp>
      <p:sp>
        <p:nvSpPr>
          <p:cNvPr id="2" name="Title 1"/>
          <p:cNvSpPr>
            <a:spLocks noGrp="1"/>
          </p:cNvSpPr>
          <p:nvPr>
            <p:ph type="title"/>
          </p:nvPr>
        </p:nvSpPr>
        <p:spPr>
          <a:xfrm>
            <a:off x="-1447800" y="152400"/>
            <a:ext cx="8229600" cy="1219200"/>
          </a:xfrm>
        </p:spPr>
        <p:txBody>
          <a:bodyPr/>
          <a:lstStyle/>
          <a:p>
            <a:pPr algn="ctr"/>
            <a:r>
              <a:rPr lang="en-US" dirty="0" smtClean="0">
                <a:latin typeface="Comic Sans MS" pitchFamily="66" charset="0"/>
              </a:rPr>
              <a:t>Who is Mr. </a:t>
            </a:r>
            <a:r>
              <a:rPr lang="en-US" dirty="0" err="1" smtClean="0">
                <a:latin typeface="Comic Sans MS" pitchFamily="66" charset="0"/>
              </a:rPr>
              <a:t>Koback</a:t>
            </a:r>
            <a:r>
              <a:rPr lang="en-US" dirty="0" smtClean="0">
                <a:latin typeface="Comic Sans MS" pitchFamily="66" charset="0"/>
              </a:rPr>
              <a:t>?</a:t>
            </a:r>
            <a:endParaRPr lang="en-US" dirty="0">
              <a:latin typeface="Comic Sans MS" pitchFamily="66" charset="0"/>
            </a:endParaRPr>
          </a:p>
        </p:txBody>
      </p:sp>
      <p:pic>
        <p:nvPicPr>
          <p:cNvPr id="1029" name="Picture 5"/>
          <p:cNvPicPr>
            <a:picLocks noChangeAspect="1" noChangeArrowheads="1"/>
          </p:cNvPicPr>
          <p:nvPr/>
        </p:nvPicPr>
        <p:blipFill>
          <a:blip r:embed="rId2" cstate="print"/>
          <a:srcRect/>
          <a:stretch>
            <a:fillRect/>
          </a:stretch>
        </p:blipFill>
        <p:spPr bwMode="auto">
          <a:xfrm rot="19107106">
            <a:off x="3349784" y="4951371"/>
            <a:ext cx="2649553" cy="536453"/>
          </a:xfrm>
          <a:prstGeom prst="rect">
            <a:avLst/>
          </a:prstGeom>
          <a:noFill/>
          <a:ln w="9525">
            <a:noFill/>
            <a:miter lim="800000"/>
            <a:headEnd/>
            <a:tailEnd/>
          </a:ln>
          <a:effectLst/>
        </p:spPr>
      </p:pic>
      <p:pic>
        <p:nvPicPr>
          <p:cNvPr id="10" name="Picture 5"/>
          <p:cNvPicPr>
            <a:picLocks noChangeAspect="1" noChangeArrowheads="1"/>
          </p:cNvPicPr>
          <p:nvPr/>
        </p:nvPicPr>
        <p:blipFill>
          <a:blip r:embed="rId2" cstate="print"/>
          <a:srcRect/>
          <a:stretch>
            <a:fillRect/>
          </a:stretch>
        </p:blipFill>
        <p:spPr bwMode="auto">
          <a:xfrm rot="19107106">
            <a:off x="4028576" y="5116748"/>
            <a:ext cx="2506962" cy="461229"/>
          </a:xfrm>
          <a:prstGeom prst="rect">
            <a:avLst/>
          </a:prstGeom>
          <a:noFill/>
          <a:ln w="9525">
            <a:noFill/>
            <a:miter lim="800000"/>
            <a:headEnd/>
            <a:tailEnd/>
          </a:ln>
          <a:effec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399" y="2743200"/>
            <a:ext cx="2273073" cy="340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77937">
            <a:off x="347658" y="4780347"/>
            <a:ext cx="2749206" cy="157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39454">
            <a:off x="6401983" y="390968"/>
            <a:ext cx="2592696" cy="172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ctr">
              <a:buFont typeface="Wingdings" pitchFamily="2" charset="2"/>
              <a:buNone/>
            </a:pPr>
            <a:r>
              <a:rPr lang="en-US" dirty="0" smtClean="0"/>
              <a:t>Don’t forget to sign up for a fall conference!</a:t>
            </a:r>
          </a:p>
          <a:p>
            <a:pPr algn="ctr">
              <a:buFont typeface="Wingdings" pitchFamily="2" charset="2"/>
              <a:buNone/>
            </a:pPr>
            <a:r>
              <a:rPr lang="en-US" dirty="0" smtClean="0"/>
              <a:t>Please leave a note for your child!</a:t>
            </a:r>
          </a:p>
          <a:p>
            <a:pPr algn="ctr">
              <a:buFont typeface="Wingdings" pitchFamily="2" charset="2"/>
              <a:buNone/>
            </a:pPr>
            <a:endParaRPr lang="en-US" dirty="0" smtClean="0"/>
          </a:p>
          <a:p>
            <a:pPr algn="ctr">
              <a:buFont typeface="Wingdings" pitchFamily="2" charset="2"/>
              <a:buNone/>
            </a:pPr>
            <a:r>
              <a:rPr lang="en-US" dirty="0" smtClean="0"/>
              <a:t>Thank you for coming!</a:t>
            </a:r>
          </a:p>
          <a:p>
            <a:pPr algn="ctr">
              <a:buFont typeface="Wingdings" pitchFamily="2" charset="2"/>
              <a:buNone/>
            </a:pPr>
            <a:endParaRPr lang="en-US" dirty="0" smtClean="0"/>
          </a:p>
          <a:p>
            <a:pPr algn="ctr">
              <a:buFont typeface="Wingdings" pitchFamily="2" charset="2"/>
              <a:buNone/>
            </a:pPr>
            <a:r>
              <a:rPr lang="en-US" dirty="0" smtClean="0"/>
              <a:t>Mr. Jason </a:t>
            </a:r>
            <a:r>
              <a:rPr lang="en-US" dirty="0" err="1" smtClean="0"/>
              <a:t>Koback</a:t>
            </a:r>
            <a:endParaRPr lang="en-US" dirty="0" smtClean="0"/>
          </a:p>
          <a:p>
            <a:pPr algn="ctr">
              <a:buFont typeface="Wingdings" pitchFamily="2" charset="2"/>
              <a:buNone/>
            </a:pPr>
            <a:r>
              <a:rPr lang="en-US" dirty="0" smtClean="0"/>
              <a:t>jkoback@boyertownasd.org</a:t>
            </a:r>
          </a:p>
          <a:p>
            <a:endParaRPr lang="en-US" dirty="0"/>
          </a:p>
        </p:txBody>
      </p:sp>
      <p:sp>
        <p:nvSpPr>
          <p:cNvPr id="2" name="Title 1"/>
          <p:cNvSpPr>
            <a:spLocks noGrp="1"/>
          </p:cNvSpPr>
          <p:nvPr>
            <p:ph type="title"/>
          </p:nvPr>
        </p:nvSpPr>
        <p:spPr/>
        <p:txBody>
          <a:bodyPr/>
          <a:lstStyle/>
          <a:p>
            <a:pPr algn="ctr"/>
            <a:r>
              <a:rPr lang="en-US" dirty="0" smtClean="0"/>
              <a:t>Questions?</a:t>
            </a:r>
            <a:endParaRPr lang="en-US" dirty="0"/>
          </a:p>
        </p:txBody>
      </p:sp>
      <p:pic>
        <p:nvPicPr>
          <p:cNvPr id="4" name="Picture 3"/>
          <p:cNvPicPr>
            <a:picLocks noChangeAspect="1" noChangeArrowheads="1"/>
          </p:cNvPicPr>
          <p:nvPr/>
        </p:nvPicPr>
        <p:blipFill>
          <a:blip r:embed="rId2" cstate="print"/>
          <a:srcRect/>
          <a:stretch>
            <a:fillRect/>
          </a:stretch>
        </p:blipFill>
        <p:spPr bwMode="auto">
          <a:xfrm rot="19652615">
            <a:off x="5493261" y="4373318"/>
            <a:ext cx="3739636" cy="757161"/>
          </a:xfrm>
          <a:prstGeom prst="rect">
            <a:avLst/>
          </a:prstGeom>
          <a:noFill/>
          <a:ln w="9525">
            <a:noFill/>
            <a:miter lim="800000"/>
            <a:headEnd/>
            <a:tailEnd/>
          </a:ln>
          <a:effectLst/>
        </p:spPr>
      </p:pic>
      <p:pic>
        <p:nvPicPr>
          <p:cNvPr id="5" name="Picture 3"/>
          <p:cNvPicPr>
            <a:picLocks noChangeAspect="1" noChangeArrowheads="1"/>
          </p:cNvPicPr>
          <p:nvPr/>
        </p:nvPicPr>
        <p:blipFill>
          <a:blip r:embed="rId2" cstate="print"/>
          <a:srcRect/>
          <a:stretch>
            <a:fillRect/>
          </a:stretch>
        </p:blipFill>
        <p:spPr bwMode="auto">
          <a:xfrm rot="19698735">
            <a:off x="5368777" y="5298367"/>
            <a:ext cx="3857625" cy="781050"/>
          </a:xfrm>
          <a:prstGeom prst="rect">
            <a:avLst/>
          </a:prstGeom>
          <a:noFill/>
          <a:ln w="9525">
            <a:noFill/>
            <a:miter lim="800000"/>
            <a:headEnd/>
            <a:tailEnd/>
          </a:ln>
          <a:effectLst/>
        </p:spPr>
      </p:pic>
      <p:pic>
        <p:nvPicPr>
          <p:cNvPr id="6" name="Picture 5"/>
          <p:cNvPicPr>
            <a:picLocks noChangeAspect="1" noChangeArrowheads="1"/>
          </p:cNvPicPr>
          <p:nvPr/>
        </p:nvPicPr>
        <p:blipFill>
          <a:blip r:embed="rId3" cstate="print"/>
          <a:srcRect/>
          <a:stretch>
            <a:fillRect/>
          </a:stretch>
        </p:blipFill>
        <p:spPr bwMode="auto">
          <a:xfrm>
            <a:off x="152400" y="304800"/>
            <a:ext cx="622913" cy="621810"/>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a:stretch>
            <a:fillRect/>
          </a:stretch>
        </p:blipFill>
        <p:spPr bwMode="auto">
          <a:xfrm>
            <a:off x="8305800" y="304800"/>
            <a:ext cx="622913" cy="621810"/>
          </a:xfrm>
          <a:prstGeom prst="rect">
            <a:avLst/>
          </a:prstGeom>
          <a:noFill/>
          <a:ln w="9525">
            <a:noFill/>
            <a:miter lim="800000"/>
            <a:headEnd/>
            <a:tailEnd/>
          </a:ln>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94239">
            <a:off x="868344" y="4135469"/>
            <a:ext cx="1541886" cy="1606131"/>
          </a:xfrm>
          <a:prstGeom prst="rect">
            <a:avLst/>
          </a:prstGeom>
        </p:spPr>
      </p:pic>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cstate="print"/>
          <a:srcRect/>
          <a:stretch>
            <a:fillRect/>
          </a:stretch>
        </p:blipFill>
        <p:spPr bwMode="auto">
          <a:xfrm>
            <a:off x="914400" y="5638800"/>
            <a:ext cx="622913" cy="621810"/>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smtClean="0"/>
              <a:t>My Classroom Philosophy…</a:t>
            </a:r>
            <a:endParaRPr lang="en-US" dirty="0"/>
          </a:p>
        </p:txBody>
      </p:sp>
      <p:sp>
        <p:nvSpPr>
          <p:cNvPr id="8" name="Rectangle 7"/>
          <p:cNvSpPr/>
          <p:nvPr/>
        </p:nvSpPr>
        <p:spPr>
          <a:xfrm>
            <a:off x="609600" y="1828800"/>
            <a:ext cx="8001000"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buFont typeface="Arial" pitchFamily="34" charset="0"/>
              <a:buChar char="•"/>
            </a:pPr>
            <a:r>
              <a:rPr lang="en-US" sz="4800" dirty="0" smtClean="0"/>
              <a:t>   “MAKE AN IMPACT!”</a:t>
            </a:r>
            <a:endParaRPr lang="en-US" sz="4800" dirty="0"/>
          </a:p>
          <a:p>
            <a:pPr>
              <a:buFont typeface="Arial" pitchFamily="34" charset="0"/>
              <a:buChar char="•"/>
            </a:pPr>
            <a:endParaRPr lang="en-US" sz="4800" dirty="0" smtClean="0"/>
          </a:p>
          <a:p>
            <a:pPr algn="ctr">
              <a:buFont typeface="Arial" pitchFamily="34" charset="0"/>
              <a:buChar char="•"/>
            </a:pPr>
            <a:r>
              <a:rPr lang="en-US" sz="4800" dirty="0"/>
              <a:t> </a:t>
            </a:r>
            <a:r>
              <a:rPr lang="en-US" sz="4800" dirty="0" smtClean="0"/>
              <a:t> “Believe It, Achieve It!”</a:t>
            </a:r>
          </a:p>
          <a:p>
            <a:pPr>
              <a:buFont typeface="Arial" pitchFamily="34" charset="0"/>
              <a:buChar char="•"/>
            </a:pPr>
            <a:endParaRPr lang="en-US" sz="4800" dirty="0"/>
          </a:p>
          <a:p>
            <a:pPr algn="ctr">
              <a:buFont typeface="Arial" pitchFamily="34" charset="0"/>
              <a:buChar char="•"/>
            </a:pPr>
            <a:r>
              <a:rPr lang="en-US" sz="4800" dirty="0"/>
              <a:t> </a:t>
            </a:r>
            <a:r>
              <a:rPr lang="en-US" sz="4800" dirty="0" smtClean="0"/>
              <a:t>   “RESPECT is Earned!”</a:t>
            </a:r>
            <a:endParaRPr lang="en-US" sz="4800" dirty="0"/>
          </a:p>
        </p:txBody>
      </p:sp>
      <p:pic>
        <p:nvPicPr>
          <p:cNvPr id="10" name="Picture 4"/>
          <p:cNvPicPr>
            <a:picLocks noChangeAspect="1" noChangeArrowheads="1"/>
          </p:cNvPicPr>
          <p:nvPr/>
        </p:nvPicPr>
        <p:blipFill>
          <a:blip r:embed="rId2" cstate="print"/>
          <a:srcRect/>
          <a:stretch>
            <a:fillRect/>
          </a:stretch>
        </p:blipFill>
        <p:spPr bwMode="auto">
          <a:xfrm>
            <a:off x="1981200" y="5638800"/>
            <a:ext cx="622913" cy="621810"/>
          </a:xfrm>
          <a:prstGeom prst="rect">
            <a:avLst/>
          </a:prstGeom>
          <a:noFill/>
          <a:ln w="9525">
            <a:noFill/>
            <a:miter lim="800000"/>
            <a:headEnd/>
            <a:tailEnd/>
          </a:ln>
          <a:effectLst/>
        </p:spPr>
      </p:pic>
      <p:pic>
        <p:nvPicPr>
          <p:cNvPr id="11" name="Picture 4"/>
          <p:cNvPicPr>
            <a:picLocks noChangeAspect="1" noChangeArrowheads="1"/>
          </p:cNvPicPr>
          <p:nvPr/>
        </p:nvPicPr>
        <p:blipFill>
          <a:blip r:embed="rId2" cstate="print"/>
          <a:srcRect/>
          <a:stretch>
            <a:fillRect/>
          </a:stretch>
        </p:blipFill>
        <p:spPr bwMode="auto">
          <a:xfrm>
            <a:off x="2971800" y="5638800"/>
            <a:ext cx="622913" cy="621810"/>
          </a:xfrm>
          <a:prstGeom prst="rect">
            <a:avLst/>
          </a:prstGeom>
          <a:noFill/>
          <a:ln w="9525">
            <a:noFill/>
            <a:miter lim="800000"/>
            <a:headEnd/>
            <a:tailEnd/>
          </a:ln>
          <a:effectLst/>
        </p:spPr>
      </p:pic>
      <p:pic>
        <p:nvPicPr>
          <p:cNvPr id="12" name="Picture 4"/>
          <p:cNvPicPr>
            <a:picLocks noChangeAspect="1" noChangeArrowheads="1"/>
          </p:cNvPicPr>
          <p:nvPr/>
        </p:nvPicPr>
        <p:blipFill>
          <a:blip r:embed="rId2" cstate="print"/>
          <a:srcRect/>
          <a:stretch>
            <a:fillRect/>
          </a:stretch>
        </p:blipFill>
        <p:spPr bwMode="auto">
          <a:xfrm>
            <a:off x="7696200" y="381000"/>
            <a:ext cx="622913" cy="621810"/>
          </a:xfrm>
          <a:prstGeom prst="rect">
            <a:avLst/>
          </a:prstGeom>
          <a:noFill/>
          <a:ln w="9525">
            <a:noFill/>
            <a:miter lim="800000"/>
            <a:headEnd/>
            <a:tailEnd/>
          </a:ln>
          <a:effectLst/>
        </p:spPr>
      </p:pic>
      <p:pic>
        <p:nvPicPr>
          <p:cNvPr id="13" name="Picture 4"/>
          <p:cNvPicPr>
            <a:picLocks noChangeAspect="1" noChangeArrowheads="1"/>
          </p:cNvPicPr>
          <p:nvPr/>
        </p:nvPicPr>
        <p:blipFill>
          <a:blip r:embed="rId2" cstate="print"/>
          <a:srcRect/>
          <a:stretch>
            <a:fillRect/>
          </a:stretch>
        </p:blipFill>
        <p:spPr bwMode="auto">
          <a:xfrm>
            <a:off x="3886200" y="5638800"/>
            <a:ext cx="622913" cy="621810"/>
          </a:xfrm>
          <a:prstGeom prst="rect">
            <a:avLst/>
          </a:prstGeom>
          <a:noFill/>
          <a:ln w="9525">
            <a:noFill/>
            <a:miter lim="800000"/>
            <a:headEnd/>
            <a:tailEnd/>
          </a:ln>
          <a:effectLst/>
        </p:spPr>
      </p:pic>
      <p:pic>
        <p:nvPicPr>
          <p:cNvPr id="14" name="Picture 4"/>
          <p:cNvPicPr>
            <a:picLocks noChangeAspect="1" noChangeArrowheads="1"/>
          </p:cNvPicPr>
          <p:nvPr/>
        </p:nvPicPr>
        <p:blipFill>
          <a:blip r:embed="rId2" cstate="print"/>
          <a:srcRect/>
          <a:stretch>
            <a:fillRect/>
          </a:stretch>
        </p:blipFill>
        <p:spPr bwMode="auto">
          <a:xfrm>
            <a:off x="5791200" y="5715000"/>
            <a:ext cx="622913" cy="621810"/>
          </a:xfrm>
          <a:prstGeom prst="rect">
            <a:avLst/>
          </a:prstGeom>
          <a:noFill/>
          <a:ln w="9525">
            <a:noFill/>
            <a:miter lim="800000"/>
            <a:headEnd/>
            <a:tailEnd/>
          </a:ln>
          <a:effectLst/>
        </p:spPr>
      </p:pic>
      <p:pic>
        <p:nvPicPr>
          <p:cNvPr id="15" name="Picture 4"/>
          <p:cNvPicPr>
            <a:picLocks noChangeAspect="1" noChangeArrowheads="1"/>
          </p:cNvPicPr>
          <p:nvPr/>
        </p:nvPicPr>
        <p:blipFill>
          <a:blip r:embed="rId2" cstate="print"/>
          <a:srcRect/>
          <a:stretch>
            <a:fillRect/>
          </a:stretch>
        </p:blipFill>
        <p:spPr bwMode="auto">
          <a:xfrm>
            <a:off x="4800600" y="5638800"/>
            <a:ext cx="622913" cy="621810"/>
          </a:xfrm>
          <a:prstGeom prst="rect">
            <a:avLst/>
          </a:prstGeom>
          <a:noFill/>
          <a:ln w="9525">
            <a:noFill/>
            <a:miter lim="800000"/>
            <a:headEnd/>
            <a:tailEnd/>
          </a:ln>
          <a:effectLst/>
        </p:spPr>
      </p:pic>
      <p:pic>
        <p:nvPicPr>
          <p:cNvPr id="16" name="Picture 4"/>
          <p:cNvPicPr>
            <a:picLocks noChangeAspect="1" noChangeArrowheads="1"/>
          </p:cNvPicPr>
          <p:nvPr/>
        </p:nvPicPr>
        <p:blipFill>
          <a:blip r:embed="rId2" cstate="print"/>
          <a:srcRect/>
          <a:stretch>
            <a:fillRect/>
          </a:stretch>
        </p:blipFill>
        <p:spPr bwMode="auto">
          <a:xfrm>
            <a:off x="6781800" y="5638800"/>
            <a:ext cx="622913" cy="62181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456" y="1483360"/>
            <a:ext cx="6934200" cy="4419600"/>
          </a:xfrm>
        </p:spPr>
        <p:style>
          <a:lnRef idx="2">
            <a:schemeClr val="accent2"/>
          </a:lnRef>
          <a:fillRef idx="1">
            <a:schemeClr val="lt1"/>
          </a:fillRef>
          <a:effectRef idx="0">
            <a:schemeClr val="accent2"/>
          </a:effectRef>
          <a:fontRef idx="minor">
            <a:schemeClr val="dk1"/>
          </a:fontRef>
        </p:style>
        <p:txBody>
          <a:bodyPr>
            <a:normAutofit/>
          </a:bodyPr>
          <a:lstStyle/>
          <a:p>
            <a:pPr>
              <a:buNone/>
            </a:pPr>
            <a:r>
              <a:rPr lang="en-US" sz="2400" dirty="0" smtClean="0"/>
              <a:t>Respect Card Policy (group and individual):</a:t>
            </a:r>
          </a:p>
          <a:p>
            <a:pPr>
              <a:buNone/>
            </a:pPr>
            <a:r>
              <a:rPr lang="en-US" sz="4800" dirty="0" smtClean="0">
                <a:hlinkClick r:id="rId2"/>
              </a:rPr>
              <a:t>R – E – S – P – E – C – T</a:t>
            </a:r>
            <a:endParaRPr lang="en-US" sz="4800" dirty="0" smtClean="0"/>
          </a:p>
          <a:p>
            <a:r>
              <a:rPr lang="en-US" sz="1600" dirty="0" smtClean="0"/>
              <a:t>Disrespectful or Irresponsible behavior  = Loss of a Respect Card</a:t>
            </a:r>
          </a:p>
          <a:p>
            <a:r>
              <a:rPr lang="en-US" sz="1600" dirty="0" smtClean="0"/>
              <a:t>Must EARN back Respect Cards…NOT given!</a:t>
            </a:r>
          </a:p>
          <a:p>
            <a:r>
              <a:rPr lang="en-US" sz="1600" dirty="0" smtClean="0"/>
              <a:t>Full RESPECT = Respect Card Committee Member</a:t>
            </a:r>
          </a:p>
          <a:p>
            <a:r>
              <a:rPr lang="en-US" sz="1600" dirty="0" smtClean="0"/>
              <a:t>Lose all RESPECT = Loss of Privileges (Parent contact)</a:t>
            </a:r>
          </a:p>
          <a:p>
            <a:pPr>
              <a:buNone/>
            </a:pPr>
            <a:endParaRPr lang="en-US" sz="1100" dirty="0" smtClean="0"/>
          </a:p>
          <a:p>
            <a:pPr>
              <a:buNone/>
            </a:pPr>
            <a:r>
              <a:rPr lang="en-US" sz="2000" dirty="0" smtClean="0"/>
              <a:t>GES UNITY RULES</a:t>
            </a:r>
          </a:p>
          <a:p>
            <a:pPr>
              <a:buNone/>
            </a:pPr>
            <a:r>
              <a:rPr lang="en-US" sz="2000" dirty="0" smtClean="0"/>
              <a:t>GES Behavior Clip Chart</a:t>
            </a:r>
          </a:p>
          <a:p>
            <a:pPr>
              <a:buNone/>
            </a:pPr>
            <a:r>
              <a:rPr lang="en-US" sz="2000" dirty="0" smtClean="0">
                <a:solidFill>
                  <a:srgbClr val="7030A0"/>
                </a:solidFill>
              </a:rPr>
              <a:t>Impact Student of the Week!!!</a:t>
            </a:r>
          </a:p>
          <a:p>
            <a:pPr>
              <a:buNone/>
            </a:pPr>
            <a:endParaRPr lang="en-US" sz="1600" dirty="0"/>
          </a:p>
          <a:p>
            <a:endParaRPr lang="en-US" sz="1100" dirty="0" smtClean="0"/>
          </a:p>
          <a:p>
            <a:pPr>
              <a:buNone/>
            </a:pPr>
            <a:endParaRPr lang="en-US" sz="1600" dirty="0" smtClean="0"/>
          </a:p>
          <a:p>
            <a:endParaRPr lang="en-US" dirty="0" smtClean="0"/>
          </a:p>
          <a:p>
            <a:pPr>
              <a:buFont typeface="Wingdings" pitchFamily="2" charset="2"/>
              <a:buNone/>
            </a:pPr>
            <a:endParaRPr lang="en-US" dirty="0"/>
          </a:p>
        </p:txBody>
      </p:sp>
      <p:sp>
        <p:nvSpPr>
          <p:cNvPr id="2" name="Title 1"/>
          <p:cNvSpPr>
            <a:spLocks noGrp="1"/>
          </p:cNvSpPr>
          <p:nvPr>
            <p:ph type="title"/>
          </p:nvPr>
        </p:nvSpPr>
        <p:spPr/>
        <p:txBody>
          <a:bodyPr>
            <a:normAutofit/>
          </a:bodyPr>
          <a:lstStyle/>
          <a:p>
            <a:pPr algn="ctr"/>
            <a:r>
              <a:rPr lang="en-US" sz="3600" dirty="0" smtClean="0"/>
              <a:t>My Classroom Management</a:t>
            </a:r>
            <a:endParaRPr lang="en-US" sz="3600" dirty="0"/>
          </a:p>
        </p:txBody>
      </p:sp>
      <p:pic>
        <p:nvPicPr>
          <p:cNvPr id="4098" name="Picture 2"/>
          <p:cNvPicPr>
            <a:picLocks noChangeAspect="1" noChangeArrowheads="1"/>
          </p:cNvPicPr>
          <p:nvPr/>
        </p:nvPicPr>
        <p:blipFill>
          <a:blip r:embed="rId3" cstate="print"/>
          <a:srcRect/>
          <a:stretch>
            <a:fillRect/>
          </a:stretch>
        </p:blipFill>
        <p:spPr bwMode="auto">
          <a:xfrm>
            <a:off x="1371600" y="5638800"/>
            <a:ext cx="3857625" cy="781050"/>
          </a:xfrm>
          <a:prstGeom prst="rect">
            <a:avLst/>
          </a:prstGeom>
          <a:noFill/>
          <a:ln w="9525">
            <a:noFill/>
            <a:miter lim="800000"/>
            <a:headEnd/>
            <a:tailEnd/>
          </a:ln>
          <a:effectLst/>
        </p:spPr>
      </p:pic>
      <p:pic>
        <p:nvPicPr>
          <p:cNvPr id="6" name="Picture 4"/>
          <p:cNvPicPr>
            <a:picLocks noChangeAspect="1" noChangeArrowheads="1"/>
          </p:cNvPicPr>
          <p:nvPr/>
        </p:nvPicPr>
        <p:blipFill>
          <a:blip r:embed="rId4" cstate="print"/>
          <a:srcRect/>
          <a:stretch>
            <a:fillRect/>
          </a:stretch>
        </p:blipFill>
        <p:spPr bwMode="auto">
          <a:xfrm>
            <a:off x="297792" y="457200"/>
            <a:ext cx="622913" cy="621810"/>
          </a:xfrm>
          <a:prstGeom prst="rect">
            <a:avLst/>
          </a:prstGeom>
          <a:noFill/>
          <a:ln w="9525">
            <a:noFill/>
            <a:miter lim="800000"/>
            <a:headEnd/>
            <a:tailEnd/>
          </a:ln>
          <a:effectLst/>
        </p:spPr>
      </p:pic>
      <p:pic>
        <p:nvPicPr>
          <p:cNvPr id="7" name="Picture 4"/>
          <p:cNvPicPr>
            <a:picLocks noChangeAspect="1" noChangeArrowheads="1"/>
          </p:cNvPicPr>
          <p:nvPr/>
        </p:nvPicPr>
        <p:blipFill>
          <a:blip r:embed="rId4" cstate="print"/>
          <a:srcRect/>
          <a:stretch>
            <a:fillRect/>
          </a:stretch>
        </p:blipFill>
        <p:spPr bwMode="auto">
          <a:xfrm>
            <a:off x="8209630" y="457200"/>
            <a:ext cx="622913" cy="621810"/>
          </a:xfrm>
          <a:prstGeom prst="rect">
            <a:avLst/>
          </a:prstGeom>
          <a:noFill/>
          <a:ln w="9525">
            <a:noFill/>
            <a:miter lim="800000"/>
            <a:headEnd/>
            <a:tailEnd/>
          </a:ln>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81491">
            <a:off x="5937265" y="3561567"/>
            <a:ext cx="2616780" cy="2725813"/>
          </a:xfrm>
          <a:prstGeom prst="rect">
            <a:avLst/>
          </a:prstGeom>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600200"/>
            <a:ext cx="6652601" cy="4953000"/>
          </a:xfrm>
        </p:spPr>
        <p:style>
          <a:lnRef idx="2">
            <a:schemeClr val="accent2"/>
          </a:lnRef>
          <a:fillRef idx="1">
            <a:schemeClr val="lt1"/>
          </a:fillRef>
          <a:effectRef idx="0">
            <a:schemeClr val="accent2"/>
          </a:effectRef>
          <a:fontRef idx="minor">
            <a:schemeClr val="dk1"/>
          </a:fontRef>
        </p:style>
        <p:txBody>
          <a:bodyPr>
            <a:normAutofit/>
          </a:bodyPr>
          <a:lstStyle/>
          <a:p>
            <a:r>
              <a:rPr lang="en-US" sz="1800" dirty="0" smtClean="0"/>
              <a:t>8:25-8:45 Student Arrival</a:t>
            </a:r>
          </a:p>
          <a:p>
            <a:r>
              <a:rPr lang="en-US" sz="1800" dirty="0" smtClean="0"/>
              <a:t>8:45-9:00 Morning Message (Non-fiction)</a:t>
            </a:r>
          </a:p>
          <a:p>
            <a:r>
              <a:rPr lang="en-US" sz="1800" dirty="0" smtClean="0"/>
              <a:t>9:00-10:30  Math</a:t>
            </a:r>
            <a:endParaRPr lang="en-US" sz="1800" dirty="0"/>
          </a:p>
          <a:p>
            <a:r>
              <a:rPr lang="en-US" sz="1800" dirty="0" smtClean="0"/>
              <a:t>10:30-10:50  Recess</a:t>
            </a:r>
          </a:p>
          <a:p>
            <a:r>
              <a:rPr lang="en-US" sz="1800" dirty="0" smtClean="0"/>
              <a:t>10:50-11:20 Lunch</a:t>
            </a:r>
          </a:p>
          <a:p>
            <a:r>
              <a:rPr lang="en-US" sz="1800" dirty="0" smtClean="0"/>
              <a:t>11:20 – 12:00 Social Studies/Science</a:t>
            </a:r>
          </a:p>
          <a:p>
            <a:pPr>
              <a:buFont typeface="Wingdings" pitchFamily="2" charset="2"/>
              <a:buChar char="q"/>
            </a:pPr>
            <a:r>
              <a:rPr lang="en-US" sz="1800" dirty="0" smtClean="0"/>
              <a:t>12:00-1:50 ELA (Reading)</a:t>
            </a:r>
          </a:p>
          <a:p>
            <a:pPr lvl="0">
              <a:buClr>
                <a:srgbClr val="F3A447"/>
              </a:buClr>
            </a:pPr>
            <a:r>
              <a:rPr lang="en-US" sz="1800" dirty="0" smtClean="0"/>
              <a:t>1:50-2:30 </a:t>
            </a:r>
            <a:r>
              <a:rPr lang="en-US" sz="1800" dirty="0">
                <a:solidFill>
                  <a:prstClr val="black"/>
                </a:solidFill>
              </a:rPr>
              <a:t>Special</a:t>
            </a:r>
          </a:p>
          <a:p>
            <a:pPr lvl="0">
              <a:buClr>
                <a:srgbClr val="F3A447"/>
              </a:buClr>
              <a:buNone/>
            </a:pPr>
            <a:r>
              <a:rPr lang="en-US" sz="1800" dirty="0">
                <a:solidFill>
                  <a:prstClr val="black"/>
                </a:solidFill>
              </a:rPr>
              <a:t>	      </a:t>
            </a:r>
            <a:r>
              <a:rPr lang="en-US" sz="1400" dirty="0" smtClean="0">
                <a:solidFill>
                  <a:prstClr val="black"/>
                </a:solidFill>
              </a:rPr>
              <a:t>Schedule posted on website</a:t>
            </a:r>
            <a:endParaRPr lang="en-US" sz="1800" dirty="0" smtClean="0"/>
          </a:p>
          <a:p>
            <a:pPr>
              <a:buFont typeface="Wingdings" pitchFamily="2" charset="2"/>
              <a:buChar char="q"/>
            </a:pPr>
            <a:r>
              <a:rPr lang="en-US" sz="1800" dirty="0" smtClean="0"/>
              <a:t>2:30-2:40 Break/Snack</a:t>
            </a:r>
          </a:p>
          <a:p>
            <a:pPr>
              <a:buFont typeface="Wingdings" pitchFamily="2" charset="2"/>
              <a:buChar char="q"/>
            </a:pPr>
            <a:r>
              <a:rPr lang="en-US" sz="1800" dirty="0" smtClean="0"/>
              <a:t>2:40- 3:20 WIN (What I Need)</a:t>
            </a:r>
          </a:p>
          <a:p>
            <a:pPr>
              <a:buFont typeface="Wingdings" pitchFamily="2" charset="2"/>
              <a:buChar char="q"/>
            </a:pPr>
            <a:r>
              <a:rPr lang="en-US" sz="1800" dirty="0" smtClean="0"/>
              <a:t>3:20 – Dismissal</a:t>
            </a:r>
          </a:p>
          <a:p>
            <a:pPr>
              <a:buFont typeface="Wingdings" pitchFamily="2" charset="2"/>
              <a:buChar char="q"/>
            </a:pPr>
            <a:endParaRPr lang="en-US" sz="1800" dirty="0" smtClean="0"/>
          </a:p>
          <a:p>
            <a:pPr>
              <a:buNone/>
            </a:pPr>
            <a:endParaRPr lang="en-US" sz="1800" dirty="0" smtClean="0"/>
          </a:p>
          <a:p>
            <a:pPr>
              <a:buNone/>
            </a:pPr>
            <a:endParaRPr lang="en-US" sz="1400" dirty="0" smtClean="0"/>
          </a:p>
          <a:p>
            <a:endParaRPr lang="en-US" sz="1800" dirty="0" smtClean="0"/>
          </a:p>
          <a:p>
            <a:pPr>
              <a:buNone/>
            </a:pPr>
            <a:endParaRPr lang="en-US" sz="1800" dirty="0"/>
          </a:p>
        </p:txBody>
      </p:sp>
      <p:sp>
        <p:nvSpPr>
          <p:cNvPr id="2" name="Title 1"/>
          <p:cNvSpPr>
            <a:spLocks noGrp="1"/>
          </p:cNvSpPr>
          <p:nvPr>
            <p:ph type="title"/>
          </p:nvPr>
        </p:nvSpPr>
        <p:spPr/>
        <p:txBody>
          <a:bodyPr/>
          <a:lstStyle/>
          <a:p>
            <a:pPr algn="ctr"/>
            <a:r>
              <a:rPr lang="en-US" dirty="0" smtClean="0"/>
              <a:t>Our schedule</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52400" y="304800"/>
            <a:ext cx="622913" cy="621810"/>
          </a:xfrm>
          <a:prstGeom prst="rect">
            <a:avLst/>
          </a:prstGeom>
          <a:noFill/>
          <a:ln w="9525">
            <a:noFill/>
            <a:miter lim="800000"/>
            <a:headEnd/>
            <a:tailEnd/>
          </a:ln>
          <a:effectLst/>
        </p:spPr>
      </p:pic>
      <p:pic>
        <p:nvPicPr>
          <p:cNvPr id="5" name="Picture 4"/>
          <p:cNvPicPr>
            <a:picLocks noChangeAspect="1" noChangeArrowheads="1"/>
          </p:cNvPicPr>
          <p:nvPr/>
        </p:nvPicPr>
        <p:blipFill>
          <a:blip r:embed="rId2" cstate="print"/>
          <a:srcRect/>
          <a:stretch>
            <a:fillRect/>
          </a:stretch>
        </p:blipFill>
        <p:spPr bwMode="auto">
          <a:xfrm>
            <a:off x="8305800" y="304800"/>
            <a:ext cx="622913" cy="62181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rot="18631782">
            <a:off x="5675098" y="3691484"/>
            <a:ext cx="3857625" cy="781050"/>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rot="18631782">
            <a:off x="5609057" y="4808625"/>
            <a:ext cx="3857625" cy="781050"/>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524000"/>
            <a:ext cx="8547713" cy="4572000"/>
          </a:xfrm>
        </p:spPr>
        <p:style>
          <a:lnRef idx="2">
            <a:schemeClr val="accent2"/>
          </a:lnRef>
          <a:fillRef idx="1">
            <a:schemeClr val="lt1"/>
          </a:fillRef>
          <a:effectRef idx="0">
            <a:schemeClr val="accent2"/>
          </a:effectRef>
          <a:fontRef idx="minor">
            <a:schemeClr val="dk1"/>
          </a:fontRef>
        </p:style>
        <p:txBody>
          <a:bodyPr>
            <a:normAutofit/>
          </a:bodyPr>
          <a:lstStyle/>
          <a:p>
            <a:r>
              <a:rPr lang="en-US" sz="2000" b="1" dirty="0" smtClean="0"/>
              <a:t>READING INTENSELY !!!</a:t>
            </a:r>
          </a:p>
          <a:p>
            <a:r>
              <a:rPr lang="en-US" sz="2000" b="1" dirty="0" smtClean="0"/>
              <a:t>Readers are AWARE that EVERYTHING counts!!!</a:t>
            </a:r>
            <a:endParaRPr lang="en-US" sz="2000" b="1" dirty="0" smtClean="0"/>
          </a:p>
          <a:p>
            <a:r>
              <a:rPr lang="en-US" sz="2000" b="1" dirty="0" smtClean="0"/>
              <a:t>Balanced </a:t>
            </a:r>
            <a:r>
              <a:rPr lang="en-US" sz="2000" b="1" dirty="0" smtClean="0"/>
              <a:t>Literacy Approach</a:t>
            </a:r>
          </a:p>
          <a:p>
            <a:pPr lvl="1"/>
            <a:r>
              <a:rPr lang="en-US" sz="1600" b="1" dirty="0" smtClean="0"/>
              <a:t>Daily 5, Shared Reading, Guided Reading, Independent Reading, Read </a:t>
            </a:r>
            <a:r>
              <a:rPr lang="en-US" sz="1600" b="1" dirty="0" smtClean="0"/>
              <a:t>Aloud</a:t>
            </a:r>
          </a:p>
          <a:p>
            <a:pPr marL="365760" lvl="1" indent="0">
              <a:buNone/>
            </a:pPr>
            <a:endParaRPr lang="en-US" sz="1600" b="1" dirty="0" smtClean="0"/>
          </a:p>
          <a:p>
            <a:r>
              <a:rPr lang="en-US" sz="2000" b="1" dirty="0" smtClean="0"/>
              <a:t>Comprehension is the </a:t>
            </a:r>
            <a:r>
              <a:rPr lang="en-US" sz="2000" b="1" dirty="0"/>
              <a:t>K</a:t>
            </a:r>
            <a:r>
              <a:rPr lang="en-US" sz="2000" b="1" dirty="0" smtClean="0"/>
              <a:t>ey!!! </a:t>
            </a:r>
          </a:p>
          <a:p>
            <a:r>
              <a:rPr lang="en-US" sz="2000" b="1" dirty="0" smtClean="0"/>
              <a:t>“Road to Comprehension-</a:t>
            </a:r>
            <a:r>
              <a:rPr lang="en-US" sz="2000" b="1" dirty="0" err="1" smtClean="0"/>
              <a:t>ville</a:t>
            </a:r>
            <a:r>
              <a:rPr lang="en-US" sz="2000" b="1" dirty="0" smtClean="0"/>
              <a:t>” 9 key strategies:</a:t>
            </a:r>
          </a:p>
          <a:p>
            <a:pPr lvl="1"/>
            <a:r>
              <a:rPr lang="en-US" sz="1600" b="1" dirty="0" smtClean="0"/>
              <a:t>Retell, Prior Knowledge, Text Connections, Question, Clarify, Visualize, Predict, Infer, </a:t>
            </a:r>
            <a:r>
              <a:rPr lang="en-US" sz="1600" b="1" dirty="0" smtClean="0"/>
              <a:t>Summarize</a:t>
            </a:r>
          </a:p>
          <a:p>
            <a:pPr marL="365760" lvl="1" indent="0">
              <a:buNone/>
            </a:pPr>
            <a:endParaRPr lang="en-US" sz="1600" b="1" dirty="0" smtClean="0"/>
          </a:p>
          <a:p>
            <a:r>
              <a:rPr lang="en-US" sz="2000" b="1" dirty="0" smtClean="0"/>
              <a:t>Reading a variety of genres</a:t>
            </a:r>
          </a:p>
          <a:p>
            <a:pPr lvl="1"/>
            <a:r>
              <a:rPr lang="en-US" sz="1600" b="1" dirty="0" smtClean="0"/>
              <a:t>Fiction, Non-fiction, Biographies, Autobiographies, Historical Fiction, Science Fiction, Folklores, Poetry</a:t>
            </a:r>
          </a:p>
          <a:p>
            <a:pPr lvl="1"/>
            <a:r>
              <a:rPr lang="en-US" sz="1700" b="1" dirty="0" smtClean="0">
                <a:hlinkClick r:id="rId2"/>
              </a:rPr>
              <a:t>www.booksource.com</a:t>
            </a:r>
            <a:r>
              <a:rPr lang="en-US" sz="1700" b="1" dirty="0" smtClean="0"/>
              <a:t> (Leveled Book Reading Lists)</a:t>
            </a:r>
          </a:p>
          <a:p>
            <a:pPr>
              <a:buNone/>
            </a:pPr>
            <a:endParaRPr lang="en-US" sz="2000" b="1" dirty="0" smtClean="0"/>
          </a:p>
          <a:p>
            <a:endParaRPr lang="en-US" sz="2000" dirty="0">
              <a:latin typeface="Comic Sans MS" pitchFamily="66" charset="0"/>
            </a:endParaRPr>
          </a:p>
        </p:txBody>
      </p:sp>
      <p:sp>
        <p:nvSpPr>
          <p:cNvPr id="2" name="Title 1"/>
          <p:cNvSpPr>
            <a:spLocks noGrp="1"/>
          </p:cNvSpPr>
          <p:nvPr>
            <p:ph type="title"/>
          </p:nvPr>
        </p:nvSpPr>
        <p:spPr/>
        <p:txBody>
          <a:bodyPr>
            <a:normAutofit fontScale="90000"/>
          </a:bodyPr>
          <a:lstStyle/>
          <a:p>
            <a:pPr algn="ctr"/>
            <a:r>
              <a:rPr lang="en-US" dirty="0" smtClean="0"/>
              <a:t>The Fourth Grade Reading Curriculum</a:t>
            </a:r>
            <a:endParaRPr lang="en-US" dirty="0"/>
          </a:p>
        </p:txBody>
      </p:sp>
      <p:pic>
        <p:nvPicPr>
          <p:cNvPr id="4" name="Picture 4"/>
          <p:cNvPicPr>
            <a:picLocks noChangeAspect="1" noChangeArrowheads="1"/>
          </p:cNvPicPr>
          <p:nvPr/>
        </p:nvPicPr>
        <p:blipFill>
          <a:blip r:embed="rId3" cstate="print"/>
          <a:srcRect/>
          <a:stretch>
            <a:fillRect/>
          </a:stretch>
        </p:blipFill>
        <p:spPr bwMode="auto">
          <a:xfrm>
            <a:off x="228600" y="457200"/>
            <a:ext cx="622913" cy="621810"/>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8382000" y="457200"/>
            <a:ext cx="622913" cy="621810"/>
          </a:xfrm>
          <a:prstGeom prst="rect">
            <a:avLst/>
          </a:prstGeom>
          <a:noFill/>
          <a:ln w="9525">
            <a:noFill/>
            <a:miter lim="800000"/>
            <a:headEnd/>
            <a:tailEnd/>
          </a:ln>
          <a:effectLst/>
        </p:spPr>
      </p:pic>
      <p:pic>
        <p:nvPicPr>
          <p:cNvPr id="14338" name="Picture 2" descr="http://disney-clipart.com/winnie-the-pooh/Pooh-Friends/pooh-tigger-piglet-reading.jpg"/>
          <p:cNvPicPr>
            <a:picLocks noChangeAspect="1" noChangeArrowheads="1"/>
          </p:cNvPicPr>
          <p:nvPr/>
        </p:nvPicPr>
        <p:blipFill>
          <a:blip r:embed="rId4" cstate="print"/>
          <a:srcRect/>
          <a:stretch>
            <a:fillRect/>
          </a:stretch>
        </p:blipFill>
        <p:spPr bwMode="auto">
          <a:xfrm>
            <a:off x="6324600" y="4648200"/>
            <a:ext cx="2214863" cy="1295400"/>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534400" cy="5029200"/>
          </a:xfrm>
        </p:spPr>
        <p:txBody>
          <a:bodyPr>
            <a:normAutofit fontScale="25000" lnSpcReduction="20000"/>
          </a:bodyPr>
          <a:lstStyle/>
          <a:p>
            <a:r>
              <a:rPr lang="en-US" sz="7200" b="1" dirty="0" smtClean="0"/>
              <a:t>Have your child</a:t>
            </a:r>
          </a:p>
          <a:p>
            <a:pPr lvl="1"/>
            <a:r>
              <a:rPr lang="en-US" sz="7200" dirty="0" smtClean="0"/>
              <a:t>Summarize what was read </a:t>
            </a:r>
          </a:p>
          <a:p>
            <a:pPr lvl="1"/>
            <a:r>
              <a:rPr lang="en-US" sz="7200" dirty="0" smtClean="0"/>
              <a:t>Tell the main idea of the passage/story </a:t>
            </a:r>
          </a:p>
          <a:p>
            <a:pPr lvl="1"/>
            <a:r>
              <a:rPr lang="en-US" sz="7200" dirty="0" smtClean="0"/>
              <a:t>Describe the setting by drawing a picture </a:t>
            </a:r>
          </a:p>
          <a:p>
            <a:pPr lvl="1"/>
            <a:r>
              <a:rPr lang="en-US" sz="7200" dirty="0" smtClean="0"/>
              <a:t>Identify the character’s or story’s main problem </a:t>
            </a:r>
          </a:p>
          <a:p>
            <a:pPr lvl="1"/>
            <a:r>
              <a:rPr lang="en-US" sz="7200" dirty="0" smtClean="0"/>
              <a:t>Write a paragraph telling what the story means to you </a:t>
            </a:r>
          </a:p>
          <a:p>
            <a:pPr lvl="1"/>
            <a:r>
              <a:rPr lang="en-US" sz="7200" dirty="0" smtClean="0"/>
              <a:t>Tell what the character’s point of view is</a:t>
            </a:r>
          </a:p>
          <a:p>
            <a:pPr lvl="1"/>
            <a:r>
              <a:rPr lang="en-US" sz="7200" dirty="0" smtClean="0"/>
              <a:t>Compare characters in the story or to another story </a:t>
            </a:r>
          </a:p>
          <a:p>
            <a:pPr lvl="1"/>
            <a:r>
              <a:rPr lang="en-US" sz="7200" dirty="0" smtClean="0"/>
              <a:t>Describe how the problem develops and is resolved </a:t>
            </a:r>
          </a:p>
          <a:p>
            <a:pPr lvl="1"/>
            <a:r>
              <a:rPr lang="en-US" sz="7200" dirty="0" smtClean="0"/>
              <a:t>Describe the feelings of the characters </a:t>
            </a:r>
          </a:p>
          <a:p>
            <a:pPr lvl="1"/>
            <a:r>
              <a:rPr lang="en-US" sz="7200" dirty="0" smtClean="0"/>
              <a:t>Describe how the character changes 	</a:t>
            </a:r>
          </a:p>
          <a:p>
            <a:pPr lvl="1"/>
            <a:r>
              <a:rPr lang="en-US" sz="7200" dirty="0" smtClean="0"/>
              <a:t>Reread a part of the story with expression </a:t>
            </a:r>
          </a:p>
          <a:p>
            <a:pPr lvl="1"/>
            <a:r>
              <a:rPr lang="en-US" sz="7200" dirty="0" smtClean="0"/>
              <a:t>Tell how the character changed from the beginning of the story to the end</a:t>
            </a:r>
          </a:p>
          <a:p>
            <a:pPr lvl="1"/>
            <a:r>
              <a:rPr lang="en-US" sz="7200" dirty="0" smtClean="0"/>
              <a:t>Tell how you acted like the character in the story </a:t>
            </a:r>
          </a:p>
          <a:p>
            <a:pPr lvl="1"/>
            <a:r>
              <a:rPr lang="en-US" sz="7200" dirty="0" smtClean="0"/>
              <a:t>Compare the setting of the story with where you live </a:t>
            </a:r>
          </a:p>
          <a:p>
            <a:pPr lvl="1"/>
            <a:r>
              <a:rPr lang="en-US" sz="7200" dirty="0" smtClean="0"/>
              <a:t>Tell about something in your life that this book reminds you of </a:t>
            </a:r>
          </a:p>
          <a:p>
            <a:pPr lvl="1"/>
            <a:r>
              <a:rPr lang="en-US" sz="7200" dirty="0" smtClean="0"/>
              <a:t>Make a list of questions to ask the author or a person described ion the passage</a:t>
            </a:r>
          </a:p>
          <a:p>
            <a:pPr lvl="1"/>
            <a:r>
              <a:rPr lang="en-US" sz="7200" dirty="0" smtClean="0"/>
              <a:t>Describe how the author used character names to enhance the story </a:t>
            </a:r>
          </a:p>
          <a:p>
            <a:pPr lvl="1"/>
            <a:r>
              <a:rPr lang="en-US" sz="7200" dirty="0" smtClean="0"/>
              <a:t>Compare this story to another story </a:t>
            </a:r>
          </a:p>
          <a:p>
            <a:pPr lvl="1"/>
            <a:r>
              <a:rPr lang="en-US" sz="7200" dirty="0" smtClean="0"/>
              <a:t>Tell if you would recommend this story to someone else – tell why or why not </a:t>
            </a:r>
          </a:p>
          <a:p>
            <a:pPr lvl="1"/>
            <a:r>
              <a:rPr lang="en-US" sz="7200" dirty="0" smtClean="0"/>
              <a:t>Tell how you would change the story </a:t>
            </a:r>
          </a:p>
          <a:p>
            <a:pPr lvl="1"/>
            <a:r>
              <a:rPr lang="en-US" sz="7200" dirty="0" smtClean="0"/>
              <a:t>Tell what the author had to know to write the story</a:t>
            </a:r>
          </a:p>
          <a:p>
            <a:endParaRPr lang="en-US" dirty="0"/>
          </a:p>
        </p:txBody>
      </p:sp>
      <p:sp>
        <p:nvSpPr>
          <p:cNvPr id="2" name="Title 1"/>
          <p:cNvSpPr>
            <a:spLocks noGrp="1"/>
          </p:cNvSpPr>
          <p:nvPr>
            <p:ph type="title"/>
          </p:nvPr>
        </p:nvSpPr>
        <p:spPr>
          <a:xfrm>
            <a:off x="685800" y="76200"/>
            <a:ext cx="8229600" cy="1219200"/>
          </a:xfrm>
        </p:spPr>
        <p:txBody>
          <a:bodyPr>
            <a:normAutofit fontScale="90000"/>
          </a:bodyPr>
          <a:lstStyle/>
          <a:p>
            <a:pPr algn="ctr"/>
            <a:r>
              <a:rPr lang="en-US" b="1" i="1" dirty="0" smtClean="0"/>
              <a:t>Reading Activities </a:t>
            </a:r>
            <a:r>
              <a:rPr lang="en-US" dirty="0" smtClean="0"/>
              <a:t/>
            </a:r>
            <a:br>
              <a:rPr lang="en-US" dirty="0" smtClean="0"/>
            </a:br>
            <a:r>
              <a:rPr lang="en-US" b="1" i="1" dirty="0" smtClean="0"/>
              <a:t>To Do At Home:</a:t>
            </a:r>
            <a:endParaRPr lang="en-US" dirty="0"/>
          </a:p>
        </p:txBody>
      </p:sp>
      <p:pic>
        <p:nvPicPr>
          <p:cNvPr id="1026" name="Picture 2" descr="hi"/>
          <p:cNvPicPr>
            <a:picLocks noChangeAspect="1" noChangeArrowheads="1" noCrop="1"/>
          </p:cNvPicPr>
          <p:nvPr/>
        </p:nvPicPr>
        <p:blipFill>
          <a:blip r:embed="rId2" cstate="print"/>
          <a:srcRect/>
          <a:stretch>
            <a:fillRect/>
          </a:stretch>
        </p:blipFill>
        <p:spPr bwMode="auto">
          <a:xfrm>
            <a:off x="6629400" y="1295400"/>
            <a:ext cx="1676400" cy="1676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365760" lvl="1" indent="0">
              <a:buNone/>
            </a:pPr>
            <a:endParaRPr lang="en-US" sz="1500" b="1" dirty="0" smtClean="0"/>
          </a:p>
          <a:p>
            <a:r>
              <a:rPr lang="en-US" sz="1800" b="1" dirty="0" smtClean="0"/>
              <a:t>The Writing Rubric Domains</a:t>
            </a:r>
          </a:p>
          <a:p>
            <a:pPr lvl="1"/>
            <a:r>
              <a:rPr lang="en-US" sz="1500" b="1" dirty="0" smtClean="0"/>
              <a:t>Focus</a:t>
            </a:r>
          </a:p>
          <a:p>
            <a:pPr lvl="1"/>
            <a:r>
              <a:rPr lang="en-US" sz="1500" b="1" dirty="0" smtClean="0"/>
              <a:t>Content</a:t>
            </a:r>
          </a:p>
          <a:p>
            <a:pPr lvl="1"/>
            <a:r>
              <a:rPr lang="en-US" sz="1500" b="1" dirty="0" smtClean="0"/>
              <a:t>Organization</a:t>
            </a:r>
          </a:p>
          <a:p>
            <a:pPr lvl="1"/>
            <a:r>
              <a:rPr lang="en-US" sz="1500" b="1" dirty="0" smtClean="0"/>
              <a:t>Style</a:t>
            </a:r>
          </a:p>
          <a:p>
            <a:pPr lvl="1"/>
            <a:r>
              <a:rPr lang="en-US" sz="1500" b="1" dirty="0" smtClean="0"/>
              <a:t>Conventions</a:t>
            </a:r>
          </a:p>
          <a:p>
            <a:pPr lvl="1"/>
            <a:endParaRPr lang="en-US" sz="1500" b="1" dirty="0" smtClean="0"/>
          </a:p>
          <a:p>
            <a:r>
              <a:rPr lang="en-US" sz="1800" b="1" dirty="0" smtClean="0"/>
              <a:t>Types of Writing</a:t>
            </a:r>
          </a:p>
          <a:p>
            <a:pPr lvl="1"/>
            <a:r>
              <a:rPr lang="en-US" sz="1500" b="1" dirty="0" smtClean="0"/>
              <a:t>Narrative</a:t>
            </a:r>
          </a:p>
          <a:p>
            <a:pPr lvl="1"/>
            <a:r>
              <a:rPr lang="en-US" sz="1500" b="1" dirty="0" smtClean="0"/>
              <a:t>Opinion/Persuasive</a:t>
            </a:r>
          </a:p>
          <a:p>
            <a:pPr lvl="1"/>
            <a:r>
              <a:rPr lang="en-US" sz="1500" b="1" dirty="0" smtClean="0"/>
              <a:t>Informative/Explanatory</a:t>
            </a:r>
          </a:p>
          <a:p>
            <a:pPr lvl="1"/>
            <a:r>
              <a:rPr lang="en-US" sz="1500" b="1" dirty="0" smtClean="0"/>
              <a:t>Research</a:t>
            </a:r>
          </a:p>
          <a:p>
            <a:pPr lvl="1"/>
            <a:endParaRPr lang="en-US" sz="1500" b="1" dirty="0"/>
          </a:p>
          <a:p>
            <a:pPr lvl="1"/>
            <a:r>
              <a:rPr lang="en-US" sz="1500" b="1" dirty="0" smtClean="0">
                <a:hlinkClick r:id="rId2"/>
              </a:rPr>
              <a:t>www.storybird.com</a:t>
            </a:r>
            <a:endParaRPr lang="en-US" sz="1800" dirty="0" smtClean="0"/>
          </a:p>
          <a:p>
            <a:pPr>
              <a:buNone/>
            </a:pPr>
            <a:endParaRPr lang="en-US" sz="1800" b="1" dirty="0" smtClean="0"/>
          </a:p>
        </p:txBody>
      </p:sp>
      <p:sp>
        <p:nvSpPr>
          <p:cNvPr id="2" name="Title 1"/>
          <p:cNvSpPr>
            <a:spLocks noGrp="1"/>
          </p:cNvSpPr>
          <p:nvPr>
            <p:ph type="title"/>
          </p:nvPr>
        </p:nvSpPr>
        <p:spPr/>
        <p:txBody>
          <a:bodyPr>
            <a:normAutofit fontScale="90000"/>
          </a:bodyPr>
          <a:lstStyle/>
          <a:p>
            <a:pPr algn="ctr"/>
            <a:r>
              <a:rPr lang="en-US" dirty="0" smtClean="0"/>
              <a:t>The Fourth Grade Writing Curriculum</a:t>
            </a:r>
            <a:endParaRPr lang="en-US" dirty="0"/>
          </a:p>
        </p:txBody>
      </p:sp>
      <p:pic>
        <p:nvPicPr>
          <p:cNvPr id="4" name="Picture 4"/>
          <p:cNvPicPr>
            <a:picLocks noChangeAspect="1" noChangeArrowheads="1"/>
          </p:cNvPicPr>
          <p:nvPr/>
        </p:nvPicPr>
        <p:blipFill>
          <a:blip r:embed="rId3" cstate="print"/>
          <a:srcRect/>
          <a:stretch>
            <a:fillRect/>
          </a:stretch>
        </p:blipFill>
        <p:spPr bwMode="auto">
          <a:xfrm>
            <a:off x="152400" y="304800"/>
            <a:ext cx="622913" cy="621810"/>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8382000" y="304800"/>
            <a:ext cx="622913" cy="62181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352800"/>
            <a:ext cx="3077361"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346440" cy="3962400"/>
          </a:xfrm>
        </p:spPr>
        <p:style>
          <a:lnRef idx="2">
            <a:schemeClr val="accent2"/>
          </a:lnRef>
          <a:fillRef idx="1">
            <a:schemeClr val="lt1"/>
          </a:fillRef>
          <a:effectRef idx="0">
            <a:schemeClr val="accent2"/>
          </a:effectRef>
          <a:fontRef idx="minor">
            <a:schemeClr val="dk1"/>
          </a:fontRef>
        </p:style>
        <p:txBody>
          <a:bodyPr>
            <a:normAutofit/>
          </a:bodyPr>
          <a:lstStyle/>
          <a:p>
            <a:r>
              <a:rPr lang="en-US" dirty="0" smtClean="0"/>
              <a:t>Learn Zillion (Learning Videos)</a:t>
            </a:r>
          </a:p>
          <a:p>
            <a:r>
              <a:rPr lang="en-US" dirty="0" smtClean="0"/>
              <a:t>Math Stations (Small Group Rotation)</a:t>
            </a:r>
          </a:p>
          <a:p>
            <a:r>
              <a:rPr lang="en-US" dirty="0" smtClean="0">
                <a:hlinkClick r:id="rId2"/>
              </a:rPr>
              <a:t>www.frontrowed.com</a:t>
            </a:r>
            <a:endParaRPr lang="en-US" dirty="0" smtClean="0"/>
          </a:p>
        </p:txBody>
      </p:sp>
      <p:sp>
        <p:nvSpPr>
          <p:cNvPr id="2" name="Title 1"/>
          <p:cNvSpPr>
            <a:spLocks noGrp="1"/>
          </p:cNvSpPr>
          <p:nvPr>
            <p:ph type="title"/>
          </p:nvPr>
        </p:nvSpPr>
        <p:spPr/>
        <p:txBody>
          <a:bodyPr/>
          <a:lstStyle/>
          <a:p>
            <a:pPr algn="ctr"/>
            <a:r>
              <a:rPr lang="en-US" dirty="0" smtClean="0"/>
              <a:t>The Fourth Grade Math Curriculum</a:t>
            </a: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228600" y="381000"/>
            <a:ext cx="622913" cy="621810"/>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srcRect/>
          <a:stretch>
            <a:fillRect/>
          </a:stretch>
        </p:blipFill>
        <p:spPr bwMode="auto">
          <a:xfrm>
            <a:off x="8521087" y="381000"/>
            <a:ext cx="622913" cy="621810"/>
          </a:xfrm>
          <a:prstGeom prst="rect">
            <a:avLst/>
          </a:prstGeom>
          <a:noFill/>
          <a:ln w="9525">
            <a:noFill/>
            <a:miter lim="800000"/>
            <a:headEnd/>
            <a:tailEnd/>
          </a:ln>
          <a:effectLst/>
        </p:spPr>
      </p:pic>
      <p:pic>
        <p:nvPicPr>
          <p:cNvPr id="12290" name="Picture 2" descr="http://www.pascack.k12.nj.us/704209151227500/lib/704209151227500/Math_Symbol_Clipart.jpg"/>
          <p:cNvPicPr>
            <a:picLocks noChangeAspect="1" noChangeArrowheads="1"/>
          </p:cNvPicPr>
          <p:nvPr/>
        </p:nvPicPr>
        <p:blipFill>
          <a:blip r:embed="rId4" cstate="print"/>
          <a:srcRect/>
          <a:stretch>
            <a:fillRect/>
          </a:stretch>
        </p:blipFill>
        <p:spPr bwMode="auto">
          <a:xfrm rot="1451139">
            <a:off x="104435" y="5010166"/>
            <a:ext cx="2036203" cy="1690049"/>
          </a:xfrm>
          <a:prstGeom prst="rect">
            <a:avLst/>
          </a:prstGeom>
          <a:noFill/>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6190" y="2895600"/>
            <a:ext cx="6191250" cy="3810000"/>
          </a:xfrm>
          <a:prstGeom prst="rect">
            <a:avLst/>
          </a:prstGeom>
        </p:spPr>
      </p:pic>
    </p:spTree>
  </p:cSld>
  <p:clrMapOvr>
    <a:masterClrMapping/>
  </p:clrMapOvr>
  <p:transition>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1568</TotalTime>
  <Words>1150</Words>
  <Application>Microsoft Office PowerPoint</Application>
  <PresentationFormat>On-screen Show (4:3)</PresentationFormat>
  <Paragraphs>225</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Century</vt:lpstr>
      <vt:lpstr>Comic Sans MS</vt:lpstr>
      <vt:lpstr>Constantia</vt:lpstr>
      <vt:lpstr>Times New Roman</vt:lpstr>
      <vt:lpstr>Wingdings</vt:lpstr>
      <vt:lpstr>Wingdings 2</vt:lpstr>
      <vt:lpstr>Paper</vt:lpstr>
      <vt:lpstr>Welcome to Parents’ Night!</vt:lpstr>
      <vt:lpstr>Who is Mr. Koback?</vt:lpstr>
      <vt:lpstr>My Classroom Philosophy…</vt:lpstr>
      <vt:lpstr>My Classroom Management</vt:lpstr>
      <vt:lpstr>Our schedule</vt:lpstr>
      <vt:lpstr>The Fourth Grade Reading Curriculum</vt:lpstr>
      <vt:lpstr>Reading Activities  To Do At Home:</vt:lpstr>
      <vt:lpstr>The Fourth Grade Writing Curriculum</vt:lpstr>
      <vt:lpstr>The Fourth Grade Math Curriculum</vt:lpstr>
      <vt:lpstr>Social Studies Curriculum</vt:lpstr>
      <vt:lpstr>Assessment Evidence</vt:lpstr>
      <vt:lpstr>Standards Based Grading &amp; Report Cards</vt:lpstr>
      <vt:lpstr>Curriculum and  Depth of Knowledge</vt:lpstr>
      <vt:lpstr>What is WIN?</vt:lpstr>
      <vt:lpstr>Homework</vt:lpstr>
      <vt:lpstr>Technology Resources For Home</vt:lpstr>
      <vt:lpstr>What about the PSSAs? “BRING IT ON!!!”</vt:lpstr>
      <vt:lpstr>Communication Methods</vt:lpstr>
      <vt:lpstr>Other Info</vt:lpstr>
      <vt:lpstr>Questions?</vt:lpstr>
    </vt:vector>
  </TitlesOfParts>
  <Company>QCSD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for attending Parent’s Night.</dc:title>
  <dc:creator>User</dc:creator>
  <cp:lastModifiedBy>Koback, Jason</cp:lastModifiedBy>
  <cp:revision>213</cp:revision>
  <dcterms:created xsi:type="dcterms:W3CDTF">2008-09-15T21:14:44Z</dcterms:created>
  <dcterms:modified xsi:type="dcterms:W3CDTF">2015-09-01T20:02:23Z</dcterms:modified>
</cp:coreProperties>
</file>